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140"/>
  </p:notesMasterIdLst>
  <p:handoutMasterIdLst>
    <p:handoutMasterId r:id="rId141"/>
  </p:handoutMasterIdLst>
  <p:sldIdLst>
    <p:sldId id="264" r:id="rId5"/>
    <p:sldId id="384" r:id="rId6"/>
    <p:sldId id="282" r:id="rId7"/>
    <p:sldId id="283" r:id="rId8"/>
    <p:sldId id="362" r:id="rId9"/>
    <p:sldId id="284" r:id="rId10"/>
    <p:sldId id="285" r:id="rId11"/>
    <p:sldId id="363" r:id="rId12"/>
    <p:sldId id="286" r:id="rId13"/>
    <p:sldId id="364" r:id="rId14"/>
    <p:sldId id="287" r:id="rId15"/>
    <p:sldId id="288" r:id="rId16"/>
    <p:sldId id="365" r:id="rId17"/>
    <p:sldId id="289" r:id="rId18"/>
    <p:sldId id="357" r:id="rId19"/>
    <p:sldId id="385" r:id="rId20"/>
    <p:sldId id="386" r:id="rId21"/>
    <p:sldId id="387" r:id="rId22"/>
    <p:sldId id="388" r:id="rId23"/>
    <p:sldId id="389" r:id="rId24"/>
    <p:sldId id="280" r:id="rId25"/>
    <p:sldId id="390" r:id="rId26"/>
    <p:sldId id="290" r:id="rId27"/>
    <p:sldId id="366" r:id="rId28"/>
    <p:sldId id="291" r:id="rId29"/>
    <p:sldId id="292" r:id="rId30"/>
    <p:sldId id="353" r:id="rId31"/>
    <p:sldId id="293" r:id="rId32"/>
    <p:sldId id="294" r:id="rId33"/>
    <p:sldId id="356" r:id="rId34"/>
    <p:sldId id="295" r:id="rId35"/>
    <p:sldId id="296" r:id="rId36"/>
    <p:sldId id="367" r:id="rId37"/>
    <p:sldId id="297" r:id="rId38"/>
    <p:sldId id="298" r:id="rId39"/>
    <p:sldId id="299" r:id="rId40"/>
    <p:sldId id="354" r:id="rId41"/>
    <p:sldId id="301" r:id="rId42"/>
    <p:sldId id="302" r:id="rId43"/>
    <p:sldId id="368" r:id="rId44"/>
    <p:sldId id="300" r:id="rId45"/>
    <p:sldId id="358" r:id="rId46"/>
    <p:sldId id="391" r:id="rId47"/>
    <p:sldId id="392" r:id="rId48"/>
    <p:sldId id="393" r:id="rId49"/>
    <p:sldId id="394" r:id="rId50"/>
    <p:sldId id="395" r:id="rId51"/>
    <p:sldId id="281" r:id="rId52"/>
    <p:sldId id="396" r:id="rId53"/>
    <p:sldId id="303" r:id="rId54"/>
    <p:sldId id="305" r:id="rId55"/>
    <p:sldId id="304" r:id="rId56"/>
    <p:sldId id="306" r:id="rId57"/>
    <p:sldId id="308" r:id="rId58"/>
    <p:sldId id="369" r:id="rId59"/>
    <p:sldId id="307" r:id="rId60"/>
    <p:sldId id="355" r:id="rId61"/>
    <p:sldId id="370" r:id="rId62"/>
    <p:sldId id="309" r:id="rId63"/>
    <p:sldId id="344" r:id="rId64"/>
    <p:sldId id="310" r:id="rId65"/>
    <p:sldId id="311" r:id="rId66"/>
    <p:sldId id="312" r:id="rId67"/>
    <p:sldId id="313" r:id="rId68"/>
    <p:sldId id="314" r:id="rId69"/>
    <p:sldId id="315" r:id="rId70"/>
    <p:sldId id="316" r:id="rId71"/>
    <p:sldId id="359" r:id="rId72"/>
    <p:sldId id="397" r:id="rId73"/>
    <p:sldId id="398" r:id="rId74"/>
    <p:sldId id="399" r:id="rId75"/>
    <p:sldId id="400" r:id="rId76"/>
    <p:sldId id="401" r:id="rId77"/>
    <p:sldId id="348" r:id="rId78"/>
    <p:sldId id="402" r:id="rId79"/>
    <p:sldId id="317" r:id="rId80"/>
    <p:sldId id="318" r:id="rId81"/>
    <p:sldId id="319" r:id="rId82"/>
    <p:sldId id="371" r:id="rId83"/>
    <p:sldId id="320" r:id="rId84"/>
    <p:sldId id="372" r:id="rId85"/>
    <p:sldId id="321" r:id="rId86"/>
    <p:sldId id="373" r:id="rId87"/>
    <p:sldId id="322" r:id="rId88"/>
    <p:sldId id="374" r:id="rId89"/>
    <p:sldId id="383" r:id="rId90"/>
    <p:sldId id="323" r:id="rId91"/>
    <p:sldId id="375" r:id="rId92"/>
    <p:sldId id="324" r:id="rId93"/>
    <p:sldId id="376" r:id="rId94"/>
    <p:sldId id="325" r:id="rId95"/>
    <p:sldId id="326" r:id="rId96"/>
    <p:sldId id="327" r:id="rId97"/>
    <p:sldId id="345" r:id="rId98"/>
    <p:sldId id="346" r:id="rId99"/>
    <p:sldId id="347" r:id="rId100"/>
    <p:sldId id="328" r:id="rId101"/>
    <p:sldId id="329" r:id="rId102"/>
    <p:sldId id="330" r:id="rId103"/>
    <p:sldId id="360" r:id="rId104"/>
    <p:sldId id="403" r:id="rId105"/>
    <p:sldId id="404" r:id="rId106"/>
    <p:sldId id="405" r:id="rId107"/>
    <p:sldId id="406" r:id="rId108"/>
    <p:sldId id="407" r:id="rId109"/>
    <p:sldId id="349" r:id="rId110"/>
    <p:sldId id="350" r:id="rId111"/>
    <p:sldId id="408" r:id="rId112"/>
    <p:sldId id="342" r:id="rId113"/>
    <p:sldId id="331" r:id="rId114"/>
    <p:sldId id="377" r:id="rId115"/>
    <p:sldId id="332" r:id="rId116"/>
    <p:sldId id="378" r:id="rId117"/>
    <p:sldId id="333" r:id="rId118"/>
    <p:sldId id="379" r:id="rId119"/>
    <p:sldId id="343" r:id="rId120"/>
    <p:sldId id="334" r:id="rId121"/>
    <p:sldId id="380" r:id="rId122"/>
    <p:sldId id="335" r:id="rId123"/>
    <p:sldId id="381" r:id="rId124"/>
    <p:sldId id="336" r:id="rId125"/>
    <p:sldId id="382" r:id="rId126"/>
    <p:sldId id="337" r:id="rId127"/>
    <p:sldId id="351" r:id="rId128"/>
    <p:sldId id="340" r:id="rId129"/>
    <p:sldId id="341" r:id="rId130"/>
    <p:sldId id="338" r:id="rId131"/>
    <p:sldId id="361" r:id="rId132"/>
    <p:sldId id="409" r:id="rId133"/>
    <p:sldId id="410" r:id="rId134"/>
    <p:sldId id="411" r:id="rId135"/>
    <p:sldId id="412" r:id="rId136"/>
    <p:sldId id="413" r:id="rId137"/>
    <p:sldId id="352" r:id="rId138"/>
    <p:sldId id="267" r:id="rId139"/>
  </p:sldIdLst>
  <p:sldSz cx="9144000" cy="5143500" type="screen16x9"/>
  <p:notesSz cx="6858000" cy="9144000"/>
  <p:embeddedFontLst>
    <p:embeddedFont>
      <p:font typeface="Calibri" panose="020F0502020204030204" pitchFamily="34" charset="0"/>
      <p:regular r:id="rId142"/>
      <p:bold r:id="rId143"/>
      <p:italic r:id="rId144"/>
      <p:boldItalic r:id="rId145"/>
    </p:embeddedFont>
    <p:embeddedFont>
      <p:font typeface="Cutive Mono" pitchFamily="2" charset="77"/>
      <p:regular r:id="rId146"/>
    </p:embeddedFont>
    <p:embeddedFont>
      <p:font typeface="Open Sans" panose="020B0606030504020204" pitchFamily="34" charset="0"/>
      <p:regular r:id="rId147"/>
      <p:bold r:id="rId148"/>
      <p:italic r:id="rId149"/>
      <p:boldItalic r:id="rId150"/>
    </p:embeddedFont>
    <p:embeddedFont>
      <p:font typeface="Open Sans SemiBold" panose="020B0606030504020204" pitchFamily="34" charset="0"/>
      <p:bold r:id="rId151"/>
      <p:boldItalic r:id="rId1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9E"/>
    <a:srgbClr val="45545F"/>
    <a:srgbClr val="ED1C24"/>
    <a:srgbClr val="004D71"/>
    <a:srgbClr val="B1B7BC"/>
    <a:srgbClr val="1B3764"/>
    <a:srgbClr val="0090B9"/>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79" autoAdjust="0"/>
    <p:restoredTop sz="93551" autoAdjust="0"/>
  </p:normalViewPr>
  <p:slideViewPr>
    <p:cSldViewPr snapToGrid="0">
      <p:cViewPr varScale="1">
        <p:scale>
          <a:sx n="73" d="100"/>
          <a:sy n="73" d="100"/>
        </p:scale>
        <p:origin x="200" y="1296"/>
      </p:cViewPr>
      <p:guideLst>
        <p:guide orient="horz" pos="1620"/>
        <p:guide pos="2880"/>
      </p:guideLst>
    </p:cSldViewPr>
  </p:slideViewPr>
  <p:notesTextViewPr>
    <p:cViewPr>
      <p:scale>
        <a:sx n="100" d="100"/>
        <a:sy n="100" d="100"/>
      </p:scale>
      <p:origin x="0" y="-64"/>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font" Target="fonts/font8.fntdata"/><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font" Target="fonts/font9.fntdata"/><Relationship Id="rId155"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notesMaster" Target="notesMasters/notesMaster1.xml"/><Relationship Id="rId145"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font" Target="fonts/font10.fntdata"/><Relationship Id="rId156"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handoutMaster" Target="handoutMasters/handoutMaster1.xml"/><Relationship Id="rId146"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font" Target="fonts/font1.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font" Target="fonts/font2.fntdata"/><Relationship Id="rId148"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font" Target="fonts/font3.fntdata"/><Relationship Id="rId90"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10/3/19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10/3/19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If this course is being taught using classroom computers located in Great Britain, consider having the students change their localization options to the US or some other English-speaking region.</a:t>
            </a:r>
          </a:p>
          <a:p>
            <a:endParaRPr lang="en-US" dirty="0"/>
          </a:p>
          <a:p>
            <a:r>
              <a:rPr lang="en-US" dirty="0"/>
              <a:t>Teaching Tip: Students will learn more about environment variables in a later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21</a:t>
            </a:fld>
            <a:endParaRPr lang="en-US" dirty="0"/>
          </a:p>
        </p:txBody>
      </p:sp>
    </p:spTree>
    <p:extLst>
      <p:ext uri="{BB962C8B-B14F-4D97-AF65-F5344CB8AC3E}">
        <p14:creationId xmlns:p14="http://schemas.microsoft.com/office/powerpoint/2010/main" val="446762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Opportunity: Throughout this activity, encourage students to share the results of the commands they enter. </a:t>
            </a:r>
            <a:r>
              <a:rPr lang="en-US"/>
              <a:t>The results will usually vary based on a number of factors, particularly the underlying hardware.</a:t>
            </a:r>
          </a:p>
        </p:txBody>
      </p:sp>
      <p:sp>
        <p:nvSpPr>
          <p:cNvPr id="4" name="Slide Number Placeholder 3"/>
          <p:cNvSpPr>
            <a:spLocks noGrp="1"/>
          </p:cNvSpPr>
          <p:nvPr>
            <p:ph type="sldNum" sz="quarter" idx="5"/>
          </p:nvPr>
        </p:nvSpPr>
        <p:spPr/>
        <p:txBody>
          <a:bodyPr/>
          <a:lstStyle/>
          <a:p>
            <a:fld id="{F0DDA35F-9E58-5D40-92C1-D8C7631003B0}" type="slidenum">
              <a:rPr lang="en-US" smtClean="0"/>
              <a:t>134</a:t>
            </a:fld>
            <a:endParaRPr lang="en-US" dirty="0"/>
          </a:p>
        </p:txBody>
      </p:sp>
    </p:spTree>
    <p:extLst>
      <p:ext uri="{BB962C8B-B14F-4D97-AF65-F5344CB8AC3E}">
        <p14:creationId xmlns:p14="http://schemas.microsoft.com/office/powerpoint/2010/main" val="397217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letting students know that, in the Linux world, a capital "X" almost always refers to the X Window System.</a:t>
            </a:r>
          </a:p>
        </p:txBody>
      </p:sp>
      <p:sp>
        <p:nvSpPr>
          <p:cNvPr id="4" name="Slide Number Placeholder 3"/>
          <p:cNvSpPr>
            <a:spLocks noGrp="1"/>
          </p:cNvSpPr>
          <p:nvPr>
            <p:ph type="sldNum" sz="quarter" idx="5"/>
          </p:nvPr>
        </p:nvSpPr>
        <p:spPr/>
        <p:txBody>
          <a:bodyPr/>
          <a:lstStyle/>
          <a:p>
            <a:fld id="{F0DDA35F-9E58-5D40-92C1-D8C7631003B0}" type="slidenum">
              <a:rPr lang="en-US" smtClean="0"/>
              <a:t>26</a:t>
            </a:fld>
            <a:endParaRPr lang="en-US" dirty="0"/>
          </a:p>
        </p:txBody>
      </p:sp>
    </p:spTree>
    <p:extLst>
      <p:ext uri="{BB962C8B-B14F-4D97-AF65-F5344CB8AC3E}">
        <p14:creationId xmlns:p14="http://schemas.microsoft.com/office/powerpoint/2010/main" val="90792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having students search Google for more Linux desktop environments, if they're interested.</a:t>
            </a:r>
          </a:p>
        </p:txBody>
      </p:sp>
      <p:sp>
        <p:nvSpPr>
          <p:cNvPr id="4" name="Slide Number Placeholder 3"/>
          <p:cNvSpPr>
            <a:spLocks noGrp="1"/>
          </p:cNvSpPr>
          <p:nvPr>
            <p:ph type="sldNum" sz="quarter" idx="5"/>
          </p:nvPr>
        </p:nvSpPr>
        <p:spPr/>
        <p:txBody>
          <a:bodyPr/>
          <a:lstStyle/>
          <a:p>
            <a:fld id="{F0DDA35F-9E58-5D40-92C1-D8C7631003B0}" type="slidenum">
              <a:rPr lang="en-US" smtClean="0"/>
              <a:t>34</a:t>
            </a:fld>
            <a:endParaRPr lang="en-US" dirty="0"/>
          </a:p>
        </p:txBody>
      </p:sp>
    </p:spTree>
    <p:extLst>
      <p:ext uri="{BB962C8B-B14F-4D97-AF65-F5344CB8AC3E}">
        <p14:creationId xmlns:p14="http://schemas.microsoft.com/office/powerpoint/2010/main" val="326124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The mouse might be sluggish at first, but should become more responsive after a few moments.</a:t>
            </a:r>
          </a:p>
        </p:txBody>
      </p:sp>
      <p:sp>
        <p:nvSpPr>
          <p:cNvPr id="4" name="Slide Number Placeholder 3"/>
          <p:cNvSpPr>
            <a:spLocks noGrp="1"/>
          </p:cNvSpPr>
          <p:nvPr>
            <p:ph type="sldNum" sz="quarter" idx="5"/>
          </p:nvPr>
        </p:nvSpPr>
        <p:spPr/>
        <p:txBody>
          <a:bodyPr/>
          <a:lstStyle/>
          <a:p>
            <a:fld id="{F0DDA35F-9E58-5D40-92C1-D8C7631003B0}" type="slidenum">
              <a:rPr lang="en-US" smtClean="0"/>
              <a:t>48</a:t>
            </a:fld>
            <a:endParaRPr lang="en-US" dirty="0"/>
          </a:p>
        </p:txBody>
      </p:sp>
    </p:spTree>
    <p:extLst>
      <p:ext uri="{BB962C8B-B14F-4D97-AF65-F5344CB8AC3E}">
        <p14:creationId xmlns:p14="http://schemas.microsoft.com/office/powerpoint/2010/main" val="10834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Environment variables are discussed in a later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54</a:t>
            </a:fld>
            <a:endParaRPr lang="en-US" dirty="0"/>
          </a:p>
        </p:txBody>
      </p:sp>
    </p:spTree>
    <p:extLst>
      <p:ext uri="{BB962C8B-B14F-4D97-AF65-F5344CB8AC3E}">
        <p14:creationId xmlns:p14="http://schemas.microsoft.com/office/powerpoint/2010/main" val="2025010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pointing out the most prominent targets, particularly multi-</a:t>
            </a:r>
            <a:r>
              <a:rPr lang="en-US" dirty="0" err="1"/>
              <a:t>user.target</a:t>
            </a:r>
            <a:r>
              <a:rPr lang="en-US" dirty="0"/>
              <a:t> and </a:t>
            </a:r>
            <a:r>
              <a:rPr lang="en-US" dirty="0" err="1"/>
              <a:t>graphical.target</a:t>
            </a:r>
            <a:r>
              <a:rPr lang="en-US" dirty="0"/>
              <a:t>.</a:t>
            </a:r>
          </a:p>
        </p:txBody>
      </p:sp>
      <p:sp>
        <p:nvSpPr>
          <p:cNvPr id="4" name="Slide Number Placeholder 3"/>
          <p:cNvSpPr>
            <a:spLocks noGrp="1"/>
          </p:cNvSpPr>
          <p:nvPr>
            <p:ph type="sldNum" sz="quarter" idx="5"/>
          </p:nvPr>
        </p:nvSpPr>
        <p:spPr/>
        <p:txBody>
          <a:bodyPr/>
          <a:lstStyle/>
          <a:p>
            <a:fld id="{F0DDA35F-9E58-5D40-92C1-D8C7631003B0}" type="slidenum">
              <a:rPr lang="en-US" smtClean="0"/>
              <a:t>62</a:t>
            </a:fld>
            <a:endParaRPr lang="en-US" dirty="0"/>
          </a:p>
        </p:txBody>
      </p:sp>
    </p:spTree>
    <p:extLst>
      <p:ext uri="{BB962C8B-B14F-4D97-AF65-F5344CB8AC3E}">
        <p14:creationId xmlns:p14="http://schemas.microsoft.com/office/powerpoint/2010/main" val="411665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Students will work more with the SSH and firewall services later in the course.</a:t>
            </a:r>
          </a:p>
        </p:txBody>
      </p:sp>
      <p:sp>
        <p:nvSpPr>
          <p:cNvPr id="4" name="Slide Number Placeholder 3"/>
          <p:cNvSpPr>
            <a:spLocks noGrp="1"/>
          </p:cNvSpPr>
          <p:nvPr>
            <p:ph type="sldNum" sz="quarter" idx="5"/>
          </p:nvPr>
        </p:nvSpPr>
        <p:spPr/>
        <p:txBody>
          <a:bodyPr/>
          <a:lstStyle/>
          <a:p>
            <a:fld id="{F0DDA35F-9E58-5D40-92C1-D8C7631003B0}" type="slidenum">
              <a:rPr lang="en-US" smtClean="0"/>
              <a:t>74</a:t>
            </a:fld>
            <a:endParaRPr lang="en-US" dirty="0"/>
          </a:p>
        </p:txBody>
      </p:sp>
    </p:spTree>
    <p:extLst>
      <p:ext uri="{BB962C8B-B14F-4D97-AF65-F5344CB8AC3E}">
        <p14:creationId xmlns:p14="http://schemas.microsoft.com/office/powerpoint/2010/main" val="4217473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It might help students to think of processes as being "nice" to each other by giving up their CPU time.</a:t>
            </a:r>
          </a:p>
        </p:txBody>
      </p:sp>
      <p:sp>
        <p:nvSpPr>
          <p:cNvPr id="4" name="Slide Number Placeholder 3"/>
          <p:cNvSpPr>
            <a:spLocks noGrp="1"/>
          </p:cNvSpPr>
          <p:nvPr>
            <p:ph type="sldNum" sz="quarter" idx="5"/>
          </p:nvPr>
        </p:nvSpPr>
        <p:spPr/>
        <p:txBody>
          <a:bodyPr/>
          <a:lstStyle/>
          <a:p>
            <a:fld id="{F0DDA35F-9E58-5D40-92C1-D8C7631003B0}" type="slidenum">
              <a:rPr lang="en-US" smtClean="0"/>
              <a:t>91</a:t>
            </a:fld>
            <a:endParaRPr lang="en-US" dirty="0"/>
          </a:p>
        </p:txBody>
      </p:sp>
    </p:spTree>
    <p:extLst>
      <p:ext uri="{BB962C8B-B14F-4D97-AF65-F5344CB8AC3E}">
        <p14:creationId xmlns:p14="http://schemas.microsoft.com/office/powerpoint/2010/main" val="2460946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You may wish to have students read the following steps first, and then have them quickly execute the steps so they can renice the process before it finishes.</a:t>
            </a:r>
          </a:p>
          <a:p>
            <a:endParaRPr lang="en-US" dirty="0"/>
          </a:p>
          <a:p>
            <a:r>
              <a:rPr lang="en-US" dirty="0"/>
              <a:t>Teaching Tip: You may substitute another long-running command for this command, provided it will run long enough in your classroom environment to support the subsequent tasks.</a:t>
            </a:r>
          </a:p>
        </p:txBody>
      </p:sp>
      <p:sp>
        <p:nvSpPr>
          <p:cNvPr id="4" name="Slide Number Placeholder 3"/>
          <p:cNvSpPr>
            <a:spLocks noGrp="1"/>
          </p:cNvSpPr>
          <p:nvPr>
            <p:ph type="sldNum" sz="quarter" idx="5"/>
          </p:nvPr>
        </p:nvSpPr>
        <p:spPr/>
        <p:txBody>
          <a:bodyPr/>
          <a:lstStyle/>
          <a:p>
            <a:fld id="{F0DDA35F-9E58-5D40-92C1-D8C7631003B0}" type="slidenum">
              <a:rPr lang="en-US" smtClean="0"/>
              <a:t>107</a:t>
            </a:fld>
            <a:endParaRPr lang="en-US" dirty="0"/>
          </a:p>
        </p:txBody>
      </p:sp>
    </p:spTree>
    <p:extLst>
      <p:ext uri="{BB962C8B-B14F-4D97-AF65-F5344CB8AC3E}">
        <p14:creationId xmlns:p14="http://schemas.microsoft.com/office/powerpoint/2010/main" val="35526757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122604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2613668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562524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191410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2262654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180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016905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638699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370733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898899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225774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931788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243283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394961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25517156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10165325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33374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3793569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0927938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8187937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172857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790942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75800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904925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23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1892898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072862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78945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7164036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Managing System Components</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Configure Localization Options</a:t>
            </a:r>
          </a:p>
          <a:p>
            <a:r>
              <a:rPr lang="en-US" dirty="0">
                <a:solidFill>
                  <a:schemeClr val="tx1">
                    <a:lumMod val="85000"/>
                    <a:lumOff val="15000"/>
                  </a:schemeClr>
                </a:solidFill>
              </a:rPr>
              <a:t>Configure GUIs</a:t>
            </a:r>
          </a:p>
          <a:p>
            <a:r>
              <a:rPr lang="en-US" dirty="0">
                <a:solidFill>
                  <a:schemeClr val="tx1">
                    <a:lumMod val="85000"/>
                    <a:lumOff val="15000"/>
                  </a:schemeClr>
                </a:solidFill>
              </a:rPr>
              <a:t>Manage Services</a:t>
            </a:r>
          </a:p>
          <a:p>
            <a:r>
              <a:rPr lang="en-US" dirty="0">
                <a:solidFill>
                  <a:schemeClr val="tx1">
                    <a:lumMod val="85000"/>
                    <a:lumOff val="15000"/>
                  </a:schemeClr>
                </a:solidFill>
              </a:rPr>
              <a:t>Troubleshoot Process Issues</a:t>
            </a:r>
          </a:p>
          <a:p>
            <a:r>
              <a:rPr lang="en-US" dirty="0">
                <a:solidFill>
                  <a:schemeClr val="tx1">
                    <a:lumMod val="85000"/>
                    <a:lumOff val="15000"/>
                  </a:schemeClr>
                </a:solidFill>
              </a:rPr>
              <a:t>Troubleshoot CPU and Memory Issues</a:t>
            </a:r>
          </a:p>
        </p:txBody>
      </p:sp>
    </p:spTree>
    <p:extLst>
      <p:ext uri="{BB962C8B-B14F-4D97-AF65-F5344CB8AC3E}">
        <p14:creationId xmlns:p14="http://schemas.microsoft.com/office/powerpoint/2010/main" val="137847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239ABC-367C-4003-84DB-7745A73569F3}"/>
              </a:ext>
            </a:extLst>
          </p:cNvPr>
          <p:cNvSpPr>
            <a:spLocks noGrp="1"/>
          </p:cNvSpPr>
          <p:nvPr>
            <p:ph type="title"/>
          </p:nvPr>
        </p:nvSpPr>
        <p:spPr/>
        <p:txBody>
          <a:bodyPr/>
          <a:lstStyle/>
          <a:p>
            <a:r>
              <a:rPr lang="en-US" dirty="0"/>
              <a:t>The </a:t>
            </a:r>
            <a:r>
              <a:rPr lang="en-US" dirty="0">
                <a:latin typeface="Cutive Mono" panose="020B0604020202020204" charset="0"/>
              </a:rPr>
              <a:t>timedatectl</a:t>
            </a:r>
            <a:r>
              <a:rPr lang="en-US" dirty="0"/>
              <a:t> Command (Slide 2 of 2)</a:t>
            </a:r>
          </a:p>
        </p:txBody>
      </p:sp>
      <p:sp>
        <p:nvSpPr>
          <p:cNvPr id="3" name="Slide Number Placeholder 2">
            <a:extLst>
              <a:ext uri="{FF2B5EF4-FFF2-40B4-BE49-F238E27FC236}">
                <a16:creationId xmlns:a16="http://schemas.microsoft.com/office/drawing/2014/main" id="{1F372C1B-7E10-4385-8EF9-E22A66E7BCD1}"/>
              </a:ext>
            </a:extLst>
          </p:cNvPr>
          <p:cNvSpPr>
            <a:spLocks noGrp="1"/>
          </p:cNvSpPr>
          <p:nvPr>
            <p:ph type="sldNum" sz="quarter" idx="4"/>
          </p:nvPr>
        </p:nvSpPr>
        <p:spPr/>
        <p:txBody>
          <a:bodyPr/>
          <a:lstStyle/>
          <a:p>
            <a:fld id="{2066355A-084C-D24E-9AD2-7E4FC41EA627}" type="slidenum">
              <a:rPr lang="en-US" smtClean="0"/>
              <a:pPr/>
              <a:t>10</a:t>
            </a:fld>
            <a:endParaRPr lang="en-US" dirty="0"/>
          </a:p>
        </p:txBody>
      </p:sp>
      <p:pic>
        <p:nvPicPr>
          <p:cNvPr id="4" name="Picture 3">
            <a:extLst>
              <a:ext uri="{FF2B5EF4-FFF2-40B4-BE49-F238E27FC236}">
                <a16:creationId xmlns:a16="http://schemas.microsoft.com/office/drawing/2014/main" id="{BCA0E279-4817-4A2A-AF07-9C852E0B0050}"/>
              </a:ext>
            </a:extLst>
          </p:cNvPr>
          <p:cNvPicPr>
            <a:picLocks noChangeAspect="1"/>
          </p:cNvPicPr>
          <p:nvPr/>
        </p:nvPicPr>
        <p:blipFill>
          <a:blip r:embed="rId2"/>
          <a:stretch>
            <a:fillRect/>
          </a:stretch>
        </p:blipFill>
        <p:spPr>
          <a:xfrm>
            <a:off x="377993" y="890509"/>
            <a:ext cx="8388015" cy="3807651"/>
          </a:xfrm>
          <a:prstGeom prst="rect">
            <a:avLst/>
          </a:prstGeom>
        </p:spPr>
      </p:pic>
    </p:spTree>
    <p:extLst>
      <p:ext uri="{BB962C8B-B14F-4D97-AF65-F5344CB8AC3E}">
        <p14:creationId xmlns:p14="http://schemas.microsoft.com/office/powerpoint/2010/main" val="41251008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203E837-DE98-4B2A-8172-846319F05523}"/>
              </a:ext>
            </a:extLst>
          </p:cNvPr>
          <p:cNvSpPr>
            <a:spLocks noGrp="1"/>
          </p:cNvSpPr>
          <p:nvPr>
            <p:ph type="body" sz="quarter" idx="13"/>
          </p:nvPr>
        </p:nvSpPr>
        <p:spPr/>
        <p:txBody>
          <a:bodyPr/>
          <a:lstStyle/>
          <a:p>
            <a:r>
              <a:rPr lang="en-US" dirty="0"/>
              <a:t>Discussing Process Issues</a:t>
            </a:r>
          </a:p>
        </p:txBody>
      </p:sp>
      <p:sp>
        <p:nvSpPr>
          <p:cNvPr id="3" name="Slide Number Placeholder 2">
            <a:extLst>
              <a:ext uri="{FF2B5EF4-FFF2-40B4-BE49-F238E27FC236}">
                <a16:creationId xmlns:a16="http://schemas.microsoft.com/office/drawing/2014/main" id="{4F383FF6-F9A9-4216-A8DD-E0C6FCDDF53A}"/>
              </a:ext>
            </a:extLst>
          </p:cNvPr>
          <p:cNvSpPr>
            <a:spLocks noGrp="1"/>
          </p:cNvSpPr>
          <p:nvPr>
            <p:ph type="sldNum" sz="quarter" idx="4"/>
          </p:nvPr>
        </p:nvSpPr>
        <p:spPr/>
        <p:txBody>
          <a:bodyPr/>
          <a:lstStyle/>
          <a:p>
            <a:fld id="{2066355A-084C-D24E-9AD2-7E4FC41EA627}" type="slidenum">
              <a:rPr lang="en-US" smtClean="0"/>
              <a:pPr/>
              <a:t>100</a:t>
            </a:fld>
            <a:endParaRPr lang="en-US" dirty="0"/>
          </a:p>
        </p:txBody>
      </p:sp>
    </p:spTree>
    <p:extLst>
      <p:ext uri="{BB962C8B-B14F-4D97-AF65-F5344CB8AC3E}">
        <p14:creationId xmlns:p14="http://schemas.microsoft.com/office/powerpoint/2010/main" val="4421038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05BC96-4AC2-1F4A-A31A-E1110D4936A3}"/>
              </a:ext>
            </a:extLst>
          </p:cNvPr>
          <p:cNvSpPr>
            <a:spLocks noGrp="1"/>
          </p:cNvSpPr>
          <p:nvPr>
            <p:ph idx="1"/>
          </p:nvPr>
        </p:nvSpPr>
        <p:spPr/>
        <p:txBody>
          <a:bodyPr/>
          <a:lstStyle/>
          <a:p>
            <a:r>
              <a:rPr lang="en-US" b="1" dirty="0"/>
              <a:t>One of the other system administrators on your team states that a process is now a zombie. What is the characteristic of a zombie process that makes it a problem for administrators?</a:t>
            </a:r>
          </a:p>
          <a:p>
            <a:endParaRPr lang="en-US" b="1" dirty="0"/>
          </a:p>
          <a:p>
            <a:r>
              <a:rPr lang="en-US" b="1" dirty="0"/>
              <a:t>ANSWER:</a:t>
            </a:r>
          </a:p>
          <a:p>
            <a:pPr lvl="1"/>
            <a:r>
              <a:rPr lang="en-US" dirty="0"/>
              <a:t>A zombie is a process that was terminated, but has not yet been released by its parent process. It is in a "zombie-like" state where it cannot accept a kill signal because the process isn't available anymore.</a:t>
            </a:r>
          </a:p>
          <a:p>
            <a:endParaRPr lang="en-US" dirty="0"/>
          </a:p>
        </p:txBody>
      </p:sp>
      <p:sp>
        <p:nvSpPr>
          <p:cNvPr id="3" name="Title 2">
            <a:extLst>
              <a:ext uri="{FF2B5EF4-FFF2-40B4-BE49-F238E27FC236}">
                <a16:creationId xmlns:a16="http://schemas.microsoft.com/office/drawing/2014/main" id="{A0FB78AC-F167-5043-8B22-BEDBCA28D605}"/>
              </a:ext>
            </a:extLst>
          </p:cNvPr>
          <p:cNvSpPr>
            <a:spLocks noGrp="1"/>
          </p:cNvSpPr>
          <p:nvPr>
            <p:ph type="title"/>
          </p:nvPr>
        </p:nvSpPr>
        <p:spPr/>
        <p:txBody>
          <a:bodyPr/>
          <a:lstStyle/>
          <a:p>
            <a:r>
              <a:rPr lang="en-US" dirty="0"/>
              <a:t>Activity 8-7: Discussing Process Issues</a:t>
            </a:r>
          </a:p>
        </p:txBody>
      </p:sp>
      <p:sp>
        <p:nvSpPr>
          <p:cNvPr id="4" name="Slide Number Placeholder 3">
            <a:extLst>
              <a:ext uri="{FF2B5EF4-FFF2-40B4-BE49-F238E27FC236}">
                <a16:creationId xmlns:a16="http://schemas.microsoft.com/office/drawing/2014/main" id="{D496EDBD-CAF7-C04E-99F7-7537D30A4E64}"/>
              </a:ext>
            </a:extLst>
          </p:cNvPr>
          <p:cNvSpPr>
            <a:spLocks noGrp="1"/>
          </p:cNvSpPr>
          <p:nvPr>
            <p:ph type="sldNum" sz="quarter" idx="4"/>
          </p:nvPr>
        </p:nvSpPr>
        <p:spPr/>
        <p:txBody>
          <a:bodyPr/>
          <a:lstStyle/>
          <a:p>
            <a:fld id="{2066355A-084C-D24E-9AD2-7E4FC41EA627}" type="slidenum">
              <a:rPr lang="en-US" smtClean="0"/>
              <a:pPr/>
              <a:t>101</a:t>
            </a:fld>
            <a:endParaRPr lang="en-US" dirty="0"/>
          </a:p>
        </p:txBody>
      </p:sp>
    </p:spTree>
    <p:extLst>
      <p:ext uri="{BB962C8B-B14F-4D97-AF65-F5344CB8AC3E}">
        <p14:creationId xmlns:p14="http://schemas.microsoft.com/office/powerpoint/2010/main" val="275367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05BC96-4AC2-1F4A-A31A-E1110D4936A3}"/>
              </a:ext>
            </a:extLst>
          </p:cNvPr>
          <p:cNvSpPr>
            <a:spLocks noGrp="1"/>
          </p:cNvSpPr>
          <p:nvPr>
            <p:ph idx="1"/>
          </p:nvPr>
        </p:nvSpPr>
        <p:spPr/>
        <p:txBody>
          <a:bodyPr/>
          <a:lstStyle/>
          <a:p>
            <a:r>
              <a:rPr lang="en-US" b="1" dirty="0"/>
              <a:t>The Linux system that controls your phone system has experienced some problems with memory lately, and you're curious as to what the problem is. Upon further investigation, you note that the system is fully updated and patched. You decide to check running processes to determine if something has gone awry with one of the services. Which command can you use to check running processes?</a:t>
            </a:r>
          </a:p>
          <a:p>
            <a:endParaRPr lang="en-US" b="1" dirty="0"/>
          </a:p>
          <a:p>
            <a:r>
              <a:rPr lang="en-US" b="1" dirty="0"/>
              <a:t>ANSWER:</a:t>
            </a:r>
          </a:p>
          <a:p>
            <a:pPr lvl="1"/>
            <a:r>
              <a:rPr lang="en-US" dirty="0" err="1"/>
              <a:t>ps</a:t>
            </a:r>
            <a:r>
              <a:rPr lang="en-US" dirty="0"/>
              <a:t> -aux</a:t>
            </a:r>
          </a:p>
          <a:p>
            <a:endParaRPr lang="en-US" dirty="0"/>
          </a:p>
        </p:txBody>
      </p:sp>
      <p:sp>
        <p:nvSpPr>
          <p:cNvPr id="3" name="Title 2">
            <a:extLst>
              <a:ext uri="{FF2B5EF4-FFF2-40B4-BE49-F238E27FC236}">
                <a16:creationId xmlns:a16="http://schemas.microsoft.com/office/drawing/2014/main" id="{A0FB78AC-F167-5043-8B22-BEDBCA28D605}"/>
              </a:ext>
            </a:extLst>
          </p:cNvPr>
          <p:cNvSpPr>
            <a:spLocks noGrp="1"/>
          </p:cNvSpPr>
          <p:nvPr>
            <p:ph type="title"/>
          </p:nvPr>
        </p:nvSpPr>
        <p:spPr/>
        <p:txBody>
          <a:bodyPr/>
          <a:lstStyle/>
          <a:p>
            <a:r>
              <a:rPr lang="en-US" dirty="0"/>
              <a:t>Activity 8-7: Discussing Process Issues</a:t>
            </a:r>
          </a:p>
        </p:txBody>
      </p:sp>
      <p:sp>
        <p:nvSpPr>
          <p:cNvPr id="4" name="Slide Number Placeholder 3">
            <a:extLst>
              <a:ext uri="{FF2B5EF4-FFF2-40B4-BE49-F238E27FC236}">
                <a16:creationId xmlns:a16="http://schemas.microsoft.com/office/drawing/2014/main" id="{D496EDBD-CAF7-C04E-99F7-7537D30A4E64}"/>
              </a:ext>
            </a:extLst>
          </p:cNvPr>
          <p:cNvSpPr>
            <a:spLocks noGrp="1"/>
          </p:cNvSpPr>
          <p:nvPr>
            <p:ph type="sldNum" sz="quarter" idx="4"/>
          </p:nvPr>
        </p:nvSpPr>
        <p:spPr/>
        <p:txBody>
          <a:bodyPr/>
          <a:lstStyle/>
          <a:p>
            <a:fld id="{2066355A-084C-D24E-9AD2-7E4FC41EA627}" type="slidenum">
              <a:rPr lang="en-US" smtClean="0"/>
              <a:pPr/>
              <a:t>102</a:t>
            </a:fld>
            <a:endParaRPr lang="en-US" dirty="0"/>
          </a:p>
        </p:txBody>
      </p:sp>
    </p:spTree>
    <p:extLst>
      <p:ext uri="{BB962C8B-B14F-4D97-AF65-F5344CB8AC3E}">
        <p14:creationId xmlns:p14="http://schemas.microsoft.com/office/powerpoint/2010/main" val="343289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05BC96-4AC2-1F4A-A31A-E1110D4936A3}"/>
              </a:ext>
            </a:extLst>
          </p:cNvPr>
          <p:cNvSpPr>
            <a:spLocks noGrp="1"/>
          </p:cNvSpPr>
          <p:nvPr>
            <p:ph idx="1"/>
          </p:nvPr>
        </p:nvSpPr>
        <p:spPr/>
        <p:txBody>
          <a:bodyPr/>
          <a:lstStyle/>
          <a:p>
            <a:r>
              <a:rPr lang="en-US" b="1" dirty="0"/>
              <a:t>You've had several complaints about the performance of one of your systems. You log in and find that it responds slowly to commands. You want to look at processes that might be consuming too many resources. Which command can you use?</a:t>
            </a:r>
          </a:p>
          <a:p>
            <a:endParaRPr lang="en-US" b="1" dirty="0"/>
          </a:p>
          <a:p>
            <a:r>
              <a:rPr lang="en-US" b="1" dirty="0"/>
              <a:t>ANSWER:</a:t>
            </a:r>
          </a:p>
          <a:p>
            <a:pPr lvl="1"/>
            <a:r>
              <a:rPr lang="en-US" dirty="0"/>
              <a:t>top</a:t>
            </a:r>
          </a:p>
          <a:p>
            <a:endParaRPr lang="en-US" dirty="0"/>
          </a:p>
        </p:txBody>
      </p:sp>
      <p:sp>
        <p:nvSpPr>
          <p:cNvPr id="3" name="Title 2">
            <a:extLst>
              <a:ext uri="{FF2B5EF4-FFF2-40B4-BE49-F238E27FC236}">
                <a16:creationId xmlns:a16="http://schemas.microsoft.com/office/drawing/2014/main" id="{A0FB78AC-F167-5043-8B22-BEDBCA28D605}"/>
              </a:ext>
            </a:extLst>
          </p:cNvPr>
          <p:cNvSpPr>
            <a:spLocks noGrp="1"/>
          </p:cNvSpPr>
          <p:nvPr>
            <p:ph type="title"/>
          </p:nvPr>
        </p:nvSpPr>
        <p:spPr/>
        <p:txBody>
          <a:bodyPr/>
          <a:lstStyle/>
          <a:p>
            <a:r>
              <a:rPr lang="en-US" dirty="0"/>
              <a:t>Activity 8-7: Discussing Process Issues</a:t>
            </a:r>
          </a:p>
        </p:txBody>
      </p:sp>
      <p:sp>
        <p:nvSpPr>
          <p:cNvPr id="4" name="Slide Number Placeholder 3">
            <a:extLst>
              <a:ext uri="{FF2B5EF4-FFF2-40B4-BE49-F238E27FC236}">
                <a16:creationId xmlns:a16="http://schemas.microsoft.com/office/drawing/2014/main" id="{D496EDBD-CAF7-C04E-99F7-7537D30A4E64}"/>
              </a:ext>
            </a:extLst>
          </p:cNvPr>
          <p:cNvSpPr>
            <a:spLocks noGrp="1"/>
          </p:cNvSpPr>
          <p:nvPr>
            <p:ph type="sldNum" sz="quarter" idx="4"/>
          </p:nvPr>
        </p:nvSpPr>
        <p:spPr/>
        <p:txBody>
          <a:bodyPr/>
          <a:lstStyle/>
          <a:p>
            <a:fld id="{2066355A-084C-D24E-9AD2-7E4FC41EA627}" type="slidenum">
              <a:rPr lang="en-US" smtClean="0"/>
              <a:pPr/>
              <a:t>103</a:t>
            </a:fld>
            <a:endParaRPr lang="en-US" dirty="0"/>
          </a:p>
        </p:txBody>
      </p:sp>
    </p:spTree>
    <p:extLst>
      <p:ext uri="{BB962C8B-B14F-4D97-AF65-F5344CB8AC3E}">
        <p14:creationId xmlns:p14="http://schemas.microsoft.com/office/powerpoint/2010/main" val="336474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05BC96-4AC2-1F4A-A31A-E1110D4936A3}"/>
              </a:ext>
            </a:extLst>
          </p:cNvPr>
          <p:cNvSpPr>
            <a:spLocks noGrp="1"/>
          </p:cNvSpPr>
          <p:nvPr>
            <p:ph idx="1"/>
          </p:nvPr>
        </p:nvSpPr>
        <p:spPr/>
        <p:txBody>
          <a:bodyPr/>
          <a:lstStyle/>
          <a:p>
            <a:r>
              <a:rPr lang="en-US" b="1" dirty="0"/>
              <a:t>While investigating complaints of system "slowness," you use the top command, but aren't seeing any issues from a CPU usage standpoint. You want to check memory usage while still using the top command. Which command key can you use to display processes by memory usage?</a:t>
            </a:r>
          </a:p>
          <a:p>
            <a:endParaRPr lang="en-US" b="1" dirty="0"/>
          </a:p>
          <a:p>
            <a:r>
              <a:rPr lang="en-US" b="1" dirty="0"/>
              <a:t>ANSWER:</a:t>
            </a:r>
          </a:p>
          <a:p>
            <a:pPr lvl="1"/>
            <a:r>
              <a:rPr lang="en-US" dirty="0"/>
              <a:t>M (uppercase).</a:t>
            </a:r>
          </a:p>
          <a:p>
            <a:endParaRPr lang="en-US" dirty="0"/>
          </a:p>
        </p:txBody>
      </p:sp>
      <p:sp>
        <p:nvSpPr>
          <p:cNvPr id="3" name="Title 2">
            <a:extLst>
              <a:ext uri="{FF2B5EF4-FFF2-40B4-BE49-F238E27FC236}">
                <a16:creationId xmlns:a16="http://schemas.microsoft.com/office/drawing/2014/main" id="{A0FB78AC-F167-5043-8B22-BEDBCA28D605}"/>
              </a:ext>
            </a:extLst>
          </p:cNvPr>
          <p:cNvSpPr>
            <a:spLocks noGrp="1"/>
          </p:cNvSpPr>
          <p:nvPr>
            <p:ph type="title"/>
          </p:nvPr>
        </p:nvSpPr>
        <p:spPr/>
        <p:txBody>
          <a:bodyPr/>
          <a:lstStyle/>
          <a:p>
            <a:r>
              <a:rPr lang="en-US" dirty="0"/>
              <a:t>Activity 8-7: Discussing Process Issues</a:t>
            </a:r>
          </a:p>
        </p:txBody>
      </p:sp>
      <p:sp>
        <p:nvSpPr>
          <p:cNvPr id="4" name="Slide Number Placeholder 3">
            <a:extLst>
              <a:ext uri="{FF2B5EF4-FFF2-40B4-BE49-F238E27FC236}">
                <a16:creationId xmlns:a16="http://schemas.microsoft.com/office/drawing/2014/main" id="{D496EDBD-CAF7-C04E-99F7-7537D30A4E64}"/>
              </a:ext>
            </a:extLst>
          </p:cNvPr>
          <p:cNvSpPr>
            <a:spLocks noGrp="1"/>
          </p:cNvSpPr>
          <p:nvPr>
            <p:ph type="sldNum" sz="quarter" idx="4"/>
          </p:nvPr>
        </p:nvSpPr>
        <p:spPr/>
        <p:txBody>
          <a:bodyPr/>
          <a:lstStyle/>
          <a:p>
            <a:fld id="{2066355A-084C-D24E-9AD2-7E4FC41EA627}" type="slidenum">
              <a:rPr lang="en-US" smtClean="0"/>
              <a:pPr/>
              <a:t>104</a:t>
            </a:fld>
            <a:endParaRPr lang="en-US" dirty="0"/>
          </a:p>
        </p:txBody>
      </p:sp>
    </p:spTree>
    <p:extLst>
      <p:ext uri="{BB962C8B-B14F-4D97-AF65-F5344CB8AC3E}">
        <p14:creationId xmlns:p14="http://schemas.microsoft.com/office/powerpoint/2010/main" val="127818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05BC96-4AC2-1F4A-A31A-E1110D4936A3}"/>
              </a:ext>
            </a:extLst>
          </p:cNvPr>
          <p:cNvSpPr>
            <a:spLocks noGrp="1"/>
          </p:cNvSpPr>
          <p:nvPr>
            <p:ph idx="1"/>
          </p:nvPr>
        </p:nvSpPr>
        <p:spPr/>
        <p:txBody>
          <a:bodyPr/>
          <a:lstStyle/>
          <a:p>
            <a:r>
              <a:rPr lang="en-US" b="1" dirty="0"/>
              <a:t>It's 6:00 P.M. and you need to leave for the day. However, you also need to run an audit script that creates a report of all files that haven't been accessed in more than 180 days. If you log off, the script will stop running. How can you accomplish both—running the script and leaving work?</a:t>
            </a:r>
          </a:p>
          <a:p>
            <a:endParaRPr lang="en-US" b="1" dirty="0"/>
          </a:p>
          <a:p>
            <a:r>
              <a:rPr lang="en-US" b="1" dirty="0"/>
              <a:t>ANSWER:</a:t>
            </a:r>
          </a:p>
          <a:p>
            <a:pPr lvl="1"/>
            <a:r>
              <a:rPr lang="en-US" dirty="0"/>
              <a:t>Run the script using the </a:t>
            </a:r>
            <a:r>
              <a:rPr lang="en-US" dirty="0" err="1"/>
              <a:t>nohup</a:t>
            </a:r>
            <a:r>
              <a:rPr lang="en-US" dirty="0"/>
              <a:t> command: </a:t>
            </a:r>
            <a:r>
              <a:rPr lang="en-US" dirty="0" err="1"/>
              <a:t>sudo</a:t>
            </a:r>
            <a:r>
              <a:rPr lang="en-US" dirty="0"/>
              <a:t> </a:t>
            </a:r>
            <a:r>
              <a:rPr lang="en-US" dirty="0" err="1"/>
              <a:t>nohup</a:t>
            </a:r>
            <a:r>
              <a:rPr lang="en-US" dirty="0"/>
              <a:t> </a:t>
            </a:r>
            <a:r>
              <a:rPr lang="en-US" dirty="0" err="1"/>
              <a:t>fileaudit.sh</a:t>
            </a:r>
            <a:endParaRPr lang="en-US" dirty="0"/>
          </a:p>
        </p:txBody>
      </p:sp>
      <p:sp>
        <p:nvSpPr>
          <p:cNvPr id="3" name="Title 2">
            <a:extLst>
              <a:ext uri="{FF2B5EF4-FFF2-40B4-BE49-F238E27FC236}">
                <a16:creationId xmlns:a16="http://schemas.microsoft.com/office/drawing/2014/main" id="{A0FB78AC-F167-5043-8B22-BEDBCA28D605}"/>
              </a:ext>
            </a:extLst>
          </p:cNvPr>
          <p:cNvSpPr>
            <a:spLocks noGrp="1"/>
          </p:cNvSpPr>
          <p:nvPr>
            <p:ph type="title"/>
          </p:nvPr>
        </p:nvSpPr>
        <p:spPr/>
        <p:txBody>
          <a:bodyPr/>
          <a:lstStyle/>
          <a:p>
            <a:r>
              <a:rPr lang="en-US" dirty="0"/>
              <a:t>Activity 8-7: Discussing Process Issues</a:t>
            </a:r>
          </a:p>
        </p:txBody>
      </p:sp>
      <p:sp>
        <p:nvSpPr>
          <p:cNvPr id="4" name="Slide Number Placeholder 3">
            <a:extLst>
              <a:ext uri="{FF2B5EF4-FFF2-40B4-BE49-F238E27FC236}">
                <a16:creationId xmlns:a16="http://schemas.microsoft.com/office/drawing/2014/main" id="{D496EDBD-CAF7-C04E-99F7-7537D30A4E64}"/>
              </a:ext>
            </a:extLst>
          </p:cNvPr>
          <p:cNvSpPr>
            <a:spLocks noGrp="1"/>
          </p:cNvSpPr>
          <p:nvPr>
            <p:ph type="sldNum" sz="quarter" idx="4"/>
          </p:nvPr>
        </p:nvSpPr>
        <p:spPr/>
        <p:txBody>
          <a:bodyPr/>
          <a:lstStyle/>
          <a:p>
            <a:fld id="{2066355A-084C-D24E-9AD2-7E4FC41EA627}" type="slidenum">
              <a:rPr lang="en-US" smtClean="0"/>
              <a:pPr/>
              <a:t>105</a:t>
            </a:fld>
            <a:endParaRPr lang="en-US" dirty="0"/>
          </a:p>
        </p:txBody>
      </p:sp>
    </p:spTree>
    <p:extLst>
      <p:ext uri="{BB962C8B-B14F-4D97-AF65-F5344CB8AC3E}">
        <p14:creationId xmlns:p14="http://schemas.microsoft.com/office/powerpoint/2010/main" val="15382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A5FAF5-52EB-4430-8129-98F5AABC8745}"/>
              </a:ext>
            </a:extLst>
          </p:cNvPr>
          <p:cNvSpPr>
            <a:spLocks noGrp="1"/>
          </p:cNvSpPr>
          <p:nvPr>
            <p:ph idx="1"/>
          </p:nvPr>
        </p:nvSpPr>
        <p:spPr/>
        <p:txBody>
          <a:bodyPr/>
          <a:lstStyle/>
          <a:p>
            <a:r>
              <a:rPr lang="en-US" dirty="0"/>
              <a:t>Some users have complained about processes taking too long.</a:t>
            </a:r>
          </a:p>
          <a:p>
            <a:r>
              <a:rPr lang="en-US" dirty="0"/>
              <a:t>Several processes were never successfully terminated.</a:t>
            </a:r>
          </a:p>
          <a:p>
            <a:r>
              <a:rPr lang="en-US" dirty="0"/>
              <a:t>You'll manage processes started by other users.</a:t>
            </a:r>
          </a:p>
          <a:p>
            <a:r>
              <a:rPr lang="en-US" dirty="0"/>
              <a:t>You'll also look for problem processes consuming too many resources.</a:t>
            </a:r>
          </a:p>
        </p:txBody>
      </p:sp>
      <p:sp>
        <p:nvSpPr>
          <p:cNvPr id="5" name="Title 4">
            <a:extLst>
              <a:ext uri="{FF2B5EF4-FFF2-40B4-BE49-F238E27FC236}">
                <a16:creationId xmlns:a16="http://schemas.microsoft.com/office/drawing/2014/main" id="{A0546C45-610A-4ECD-AA1F-87D4E769DAEE}"/>
              </a:ext>
            </a:extLst>
          </p:cNvPr>
          <p:cNvSpPr>
            <a:spLocks noGrp="1"/>
          </p:cNvSpPr>
          <p:nvPr>
            <p:ph type="title"/>
          </p:nvPr>
        </p:nvSpPr>
        <p:spPr/>
        <p:txBody>
          <a:bodyPr/>
          <a:lstStyle/>
          <a:p>
            <a:r>
              <a:rPr lang="en-US" dirty="0"/>
              <a:t>Activity: Troubleshooting Process Issues</a:t>
            </a:r>
          </a:p>
        </p:txBody>
      </p:sp>
      <p:sp>
        <p:nvSpPr>
          <p:cNvPr id="3" name="Slide Number Placeholder 2">
            <a:extLst>
              <a:ext uri="{FF2B5EF4-FFF2-40B4-BE49-F238E27FC236}">
                <a16:creationId xmlns:a16="http://schemas.microsoft.com/office/drawing/2014/main" id="{C8062F8D-2E25-4D8C-AC11-ACB23A8A1943}"/>
              </a:ext>
            </a:extLst>
          </p:cNvPr>
          <p:cNvSpPr>
            <a:spLocks noGrp="1"/>
          </p:cNvSpPr>
          <p:nvPr>
            <p:ph type="sldNum" sz="quarter" idx="4"/>
          </p:nvPr>
        </p:nvSpPr>
        <p:spPr/>
        <p:txBody>
          <a:bodyPr/>
          <a:lstStyle/>
          <a:p>
            <a:fld id="{2066355A-084C-D24E-9AD2-7E4FC41EA627}" type="slidenum">
              <a:rPr lang="en-US" smtClean="0"/>
              <a:pPr/>
              <a:t>106</a:t>
            </a:fld>
            <a:endParaRPr lang="en-US" dirty="0"/>
          </a:p>
        </p:txBody>
      </p:sp>
    </p:spTree>
    <p:extLst>
      <p:ext uri="{BB962C8B-B14F-4D97-AF65-F5344CB8AC3E}">
        <p14:creationId xmlns:p14="http://schemas.microsoft.com/office/powerpoint/2010/main" val="35556341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98C715-C10D-406D-BDEF-AC8C85638A8C}"/>
              </a:ext>
            </a:extLst>
          </p:cNvPr>
          <p:cNvSpPr>
            <a:spLocks noGrp="1"/>
          </p:cNvSpPr>
          <p:nvPr>
            <p:ph idx="1"/>
          </p:nvPr>
        </p:nvSpPr>
        <p:spPr/>
        <p:txBody>
          <a:bodyPr/>
          <a:lstStyle/>
          <a:p>
            <a:r>
              <a:rPr lang="en-US" dirty="0"/>
              <a:t>You want to back up </a:t>
            </a:r>
            <a:r>
              <a:rPr lang="en-US" dirty="0">
                <a:latin typeface="Cutive Mono" panose="020B0604020202020204" charset="0"/>
              </a:rPr>
              <a:t>/etc</a:t>
            </a:r>
            <a:r>
              <a:rPr lang="en-US" dirty="0"/>
              <a:t> directory</a:t>
            </a:r>
          </a:p>
          <a:p>
            <a:r>
              <a:rPr lang="en-US" dirty="0"/>
              <a:t>Copying process will be time-consuming.</a:t>
            </a:r>
          </a:p>
          <a:p>
            <a:r>
              <a:rPr lang="en-US" dirty="0"/>
              <a:t>You'll increases process's priority to ensure it completes on time.</a:t>
            </a:r>
          </a:p>
        </p:txBody>
      </p:sp>
      <p:sp>
        <p:nvSpPr>
          <p:cNvPr id="3" name="Title 2">
            <a:extLst>
              <a:ext uri="{FF2B5EF4-FFF2-40B4-BE49-F238E27FC236}">
                <a16:creationId xmlns:a16="http://schemas.microsoft.com/office/drawing/2014/main" id="{9487722B-565F-4656-9AD9-F30A019AA2C3}"/>
              </a:ext>
            </a:extLst>
          </p:cNvPr>
          <p:cNvSpPr>
            <a:spLocks noGrp="1"/>
          </p:cNvSpPr>
          <p:nvPr>
            <p:ph type="title"/>
          </p:nvPr>
        </p:nvSpPr>
        <p:spPr/>
        <p:txBody>
          <a:bodyPr/>
          <a:lstStyle/>
          <a:p>
            <a:r>
              <a:rPr lang="en-US" dirty="0"/>
              <a:t>Activity: Prioritizing Processes</a:t>
            </a:r>
          </a:p>
        </p:txBody>
      </p:sp>
      <p:sp>
        <p:nvSpPr>
          <p:cNvPr id="4" name="Slide Number Placeholder 3">
            <a:extLst>
              <a:ext uri="{FF2B5EF4-FFF2-40B4-BE49-F238E27FC236}">
                <a16:creationId xmlns:a16="http://schemas.microsoft.com/office/drawing/2014/main" id="{CAB28314-35E7-4CAF-8346-2F5CA4D144F0}"/>
              </a:ext>
            </a:extLst>
          </p:cNvPr>
          <p:cNvSpPr>
            <a:spLocks noGrp="1"/>
          </p:cNvSpPr>
          <p:nvPr>
            <p:ph type="sldNum" sz="quarter" idx="4"/>
          </p:nvPr>
        </p:nvSpPr>
        <p:spPr/>
        <p:txBody>
          <a:bodyPr/>
          <a:lstStyle/>
          <a:p>
            <a:fld id="{2066355A-084C-D24E-9AD2-7E4FC41EA627}" type="slidenum">
              <a:rPr lang="en-US" smtClean="0"/>
              <a:pPr/>
              <a:t>107</a:t>
            </a:fld>
            <a:endParaRPr lang="en-US" dirty="0"/>
          </a:p>
        </p:txBody>
      </p:sp>
    </p:spTree>
    <p:extLst>
      <p:ext uri="{BB962C8B-B14F-4D97-AF65-F5344CB8AC3E}">
        <p14:creationId xmlns:p14="http://schemas.microsoft.com/office/powerpoint/2010/main" val="854312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3D0A-A463-1245-98D7-54BFEEBEC4E0}"/>
              </a:ext>
            </a:extLst>
          </p:cNvPr>
          <p:cNvSpPr>
            <a:spLocks noGrp="1"/>
          </p:cNvSpPr>
          <p:nvPr>
            <p:ph type="title"/>
          </p:nvPr>
        </p:nvSpPr>
        <p:spPr/>
        <p:txBody>
          <a:bodyPr/>
          <a:lstStyle/>
          <a:p>
            <a:r>
              <a:rPr lang="en-US" dirty="0"/>
              <a:t>Topic E: Troubleshoot CPU and Memory Issues</a:t>
            </a:r>
          </a:p>
        </p:txBody>
      </p:sp>
      <p:sp>
        <p:nvSpPr>
          <p:cNvPr id="3" name="Slide Number Placeholder 2">
            <a:extLst>
              <a:ext uri="{FF2B5EF4-FFF2-40B4-BE49-F238E27FC236}">
                <a16:creationId xmlns:a16="http://schemas.microsoft.com/office/drawing/2014/main" id="{7C255674-9E55-AC4B-959A-D59AEB94F7E9}"/>
              </a:ext>
            </a:extLst>
          </p:cNvPr>
          <p:cNvSpPr>
            <a:spLocks noGrp="1"/>
          </p:cNvSpPr>
          <p:nvPr>
            <p:ph type="sldNum" sz="quarter" idx="4"/>
          </p:nvPr>
        </p:nvSpPr>
        <p:spPr/>
        <p:txBody>
          <a:bodyPr/>
          <a:lstStyle/>
          <a:p>
            <a:fld id="{2066355A-084C-D24E-9AD2-7E4FC41EA627}" type="slidenum">
              <a:rPr lang="en-US" smtClean="0"/>
              <a:pPr/>
              <a:t>108</a:t>
            </a:fld>
            <a:endParaRPr lang="en-US" dirty="0"/>
          </a:p>
        </p:txBody>
      </p:sp>
      <p:sp>
        <p:nvSpPr>
          <p:cNvPr id="4" name="Content Placeholder 3">
            <a:extLst>
              <a:ext uri="{FF2B5EF4-FFF2-40B4-BE49-F238E27FC236}">
                <a16:creationId xmlns:a16="http://schemas.microsoft.com/office/drawing/2014/main" id="{0F1EC110-4D44-8F4E-8FB1-936040744D22}"/>
              </a:ext>
            </a:extLst>
          </p:cNvPr>
          <p:cNvSpPr>
            <a:spLocks noGrp="1"/>
          </p:cNvSpPr>
          <p:nvPr>
            <p:ph idx="1"/>
          </p:nvPr>
        </p:nvSpPr>
        <p:spPr>
          <a:xfrm>
            <a:off x="1060108" y="849337"/>
            <a:ext cx="7741967" cy="3453158"/>
          </a:xfrm>
        </p:spPr>
        <p:txBody>
          <a:bodyPr/>
          <a:lstStyle/>
          <a:p>
            <a:pPr marL="0" indent="0">
              <a:buNone/>
            </a:pPr>
            <a:r>
              <a:rPr lang="en-US" dirty="0"/>
              <a:t>Exam Objectives:</a:t>
            </a:r>
          </a:p>
          <a:p>
            <a:r>
              <a:rPr lang="en-US" dirty="0"/>
              <a:t>4.1 Given a scenario, analyze system properties and remediate accordingly.</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7338" y="849337"/>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503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A5D3-480D-4CFD-83F7-9426C182EF8F}"/>
              </a:ext>
            </a:extLst>
          </p:cNvPr>
          <p:cNvSpPr>
            <a:spLocks noGrp="1"/>
          </p:cNvSpPr>
          <p:nvPr>
            <p:ph type="title"/>
          </p:nvPr>
        </p:nvSpPr>
        <p:spPr/>
        <p:txBody>
          <a:bodyPr/>
          <a:lstStyle/>
          <a:p>
            <a:r>
              <a:rPr lang="en-US" dirty="0"/>
              <a:t>Common CPU Issues</a:t>
            </a:r>
          </a:p>
        </p:txBody>
      </p:sp>
      <p:sp>
        <p:nvSpPr>
          <p:cNvPr id="3" name="Slide Number Placeholder 2">
            <a:extLst>
              <a:ext uri="{FF2B5EF4-FFF2-40B4-BE49-F238E27FC236}">
                <a16:creationId xmlns:a16="http://schemas.microsoft.com/office/drawing/2014/main" id="{81E572BA-C326-409E-8769-F7CEA9C66835}"/>
              </a:ext>
            </a:extLst>
          </p:cNvPr>
          <p:cNvSpPr>
            <a:spLocks noGrp="1"/>
          </p:cNvSpPr>
          <p:nvPr>
            <p:ph type="sldNum" sz="quarter" idx="4"/>
          </p:nvPr>
        </p:nvSpPr>
        <p:spPr/>
        <p:txBody>
          <a:bodyPr/>
          <a:lstStyle/>
          <a:p>
            <a:fld id="{2066355A-084C-D24E-9AD2-7E4FC41EA627}" type="slidenum">
              <a:rPr lang="en-US" smtClean="0"/>
              <a:pPr/>
              <a:t>109</a:t>
            </a:fld>
            <a:endParaRPr lang="en-US" dirty="0"/>
          </a:p>
        </p:txBody>
      </p:sp>
      <p:sp>
        <p:nvSpPr>
          <p:cNvPr id="4" name="Content Placeholder 3">
            <a:extLst>
              <a:ext uri="{FF2B5EF4-FFF2-40B4-BE49-F238E27FC236}">
                <a16:creationId xmlns:a16="http://schemas.microsoft.com/office/drawing/2014/main" id="{6EEB3C32-FCE5-45AA-915B-3F8C92DCD605}"/>
              </a:ext>
            </a:extLst>
          </p:cNvPr>
          <p:cNvSpPr>
            <a:spLocks noGrp="1"/>
          </p:cNvSpPr>
          <p:nvPr>
            <p:ph idx="1"/>
          </p:nvPr>
        </p:nvSpPr>
        <p:spPr/>
        <p:txBody>
          <a:bodyPr/>
          <a:lstStyle/>
          <a:p>
            <a:r>
              <a:rPr lang="en-US" dirty="0"/>
              <a:t>CPU is under-performing.</a:t>
            </a:r>
          </a:p>
          <a:p>
            <a:r>
              <a:rPr lang="en-US" dirty="0"/>
              <a:t>CPU is being overloaded.</a:t>
            </a:r>
          </a:p>
          <a:p>
            <a:r>
              <a:rPr lang="en-US" dirty="0"/>
              <a:t>CPU cores are non-functional.</a:t>
            </a:r>
          </a:p>
          <a:p>
            <a:r>
              <a:rPr lang="en-US" dirty="0"/>
              <a:t>Process can't access enough CPU time.</a:t>
            </a:r>
          </a:p>
          <a:p>
            <a:r>
              <a:rPr lang="en-US" dirty="0"/>
              <a:t>Process accesses too much CPU time.</a:t>
            </a:r>
          </a:p>
          <a:p>
            <a:r>
              <a:rPr lang="en-US" dirty="0"/>
              <a:t>CPU spends too much time idle.</a:t>
            </a:r>
          </a:p>
          <a:p>
            <a:r>
              <a:rPr lang="en-US" dirty="0"/>
              <a:t>CPU doesn't support specific features.</a:t>
            </a:r>
          </a:p>
        </p:txBody>
      </p:sp>
    </p:spTree>
    <p:extLst>
      <p:ext uri="{BB962C8B-B14F-4D97-AF65-F5344CB8AC3E}">
        <p14:creationId xmlns:p14="http://schemas.microsoft.com/office/powerpoint/2010/main" val="192001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BE74-F036-432D-89A0-9340CA7F7146}"/>
              </a:ext>
            </a:extLst>
          </p:cNvPr>
          <p:cNvSpPr>
            <a:spLocks noGrp="1"/>
          </p:cNvSpPr>
          <p:nvPr>
            <p:ph type="title"/>
          </p:nvPr>
        </p:nvSpPr>
        <p:spPr/>
        <p:txBody>
          <a:bodyPr/>
          <a:lstStyle/>
          <a:p>
            <a:r>
              <a:rPr lang="en-US" dirty="0"/>
              <a:t>The </a:t>
            </a:r>
            <a:r>
              <a:rPr lang="en-US" dirty="0">
                <a:latin typeface="Cutive Mono" panose="020B0604020202020204" charset="0"/>
              </a:rPr>
              <a:t>hwclock</a:t>
            </a:r>
            <a:r>
              <a:rPr lang="en-US" dirty="0"/>
              <a:t> Command</a:t>
            </a:r>
          </a:p>
        </p:txBody>
      </p:sp>
      <p:sp>
        <p:nvSpPr>
          <p:cNvPr id="3" name="Slide Number Placeholder 2">
            <a:extLst>
              <a:ext uri="{FF2B5EF4-FFF2-40B4-BE49-F238E27FC236}">
                <a16:creationId xmlns:a16="http://schemas.microsoft.com/office/drawing/2014/main" id="{4DBF68F4-F3C8-4BF7-AD9C-A1238801222B}"/>
              </a:ext>
            </a:extLst>
          </p:cNvPr>
          <p:cNvSpPr>
            <a:spLocks noGrp="1"/>
          </p:cNvSpPr>
          <p:nvPr>
            <p:ph type="sldNum" sz="quarter" idx="4"/>
          </p:nvPr>
        </p:nvSpPr>
        <p:spPr/>
        <p:txBody>
          <a:bodyPr/>
          <a:lstStyle/>
          <a:p>
            <a:fld id="{2066355A-084C-D24E-9AD2-7E4FC41EA627}" type="slidenum">
              <a:rPr lang="en-US" smtClean="0"/>
              <a:pPr/>
              <a:t>11</a:t>
            </a:fld>
            <a:endParaRPr lang="en-US" dirty="0"/>
          </a:p>
        </p:txBody>
      </p:sp>
      <p:sp>
        <p:nvSpPr>
          <p:cNvPr id="4" name="Content Placeholder 3">
            <a:extLst>
              <a:ext uri="{FF2B5EF4-FFF2-40B4-BE49-F238E27FC236}">
                <a16:creationId xmlns:a16="http://schemas.microsoft.com/office/drawing/2014/main" id="{629CA957-D231-4E83-9490-17275031F063}"/>
              </a:ext>
            </a:extLst>
          </p:cNvPr>
          <p:cNvSpPr>
            <a:spLocks noGrp="1"/>
          </p:cNvSpPr>
          <p:nvPr>
            <p:ph idx="1"/>
          </p:nvPr>
        </p:nvSpPr>
        <p:spPr/>
        <p:txBody>
          <a:bodyPr/>
          <a:lstStyle/>
          <a:p>
            <a:r>
              <a:rPr lang="en-US" dirty="0"/>
              <a:t>View and set hardware clock.</a:t>
            </a:r>
          </a:p>
          <a:p>
            <a:r>
              <a:rPr lang="en-US" dirty="0"/>
              <a:t>Recommended to keep hardware clock at UTC.</a:t>
            </a:r>
          </a:p>
          <a:p>
            <a:r>
              <a:rPr lang="en-US" dirty="0"/>
              <a:t>Can also adjust systematic drift.</a:t>
            </a:r>
          </a:p>
          <a:p>
            <a:pPr lvl="1"/>
            <a:r>
              <a:rPr lang="en-US" dirty="0"/>
              <a:t>Predictable amount of time the clock gains/loses each day.</a:t>
            </a:r>
          </a:p>
          <a:p>
            <a:pPr lvl="1"/>
            <a:r>
              <a:rPr lang="en-US" dirty="0"/>
              <a:t>Makes clock inaccurate, misaligned with system clock.</a:t>
            </a:r>
          </a:p>
          <a:p>
            <a:pPr lvl="1"/>
            <a:r>
              <a:rPr lang="en-US" dirty="0">
                <a:latin typeface="Cutive Mono" panose="020B0604020202020204" charset="0"/>
              </a:rPr>
              <a:t>/etc/adjtime</a:t>
            </a:r>
            <a:r>
              <a:rPr lang="en-US" dirty="0"/>
              <a:t> file records when and by how much hardware clock is changed.</a:t>
            </a:r>
          </a:p>
          <a:p>
            <a:pPr lvl="1"/>
            <a:r>
              <a:rPr lang="en-US" dirty="0">
                <a:latin typeface="Cutive Mono" panose="020B0604020202020204" charset="0"/>
              </a:rPr>
              <a:t>hwclock</a:t>
            </a:r>
            <a:r>
              <a:rPr lang="en-US" dirty="0"/>
              <a:t> consults file to identify drift value.</a:t>
            </a:r>
          </a:p>
          <a:p>
            <a:pPr lvl="1"/>
            <a:r>
              <a:rPr lang="en-US" dirty="0">
                <a:latin typeface="Cutive Mono" panose="020B0604020202020204" charset="0"/>
              </a:rPr>
              <a:t>hwclock</a:t>
            </a:r>
            <a:r>
              <a:rPr lang="en-US" dirty="0"/>
              <a:t> can correct clock's time.</a:t>
            </a:r>
          </a:p>
        </p:txBody>
      </p:sp>
    </p:spTree>
    <p:extLst>
      <p:ext uri="{BB962C8B-B14F-4D97-AF65-F5344CB8AC3E}">
        <p14:creationId xmlns:p14="http://schemas.microsoft.com/office/powerpoint/2010/main" val="5252450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8646-AE37-482C-BDB5-0200AC01D8B8}"/>
              </a:ext>
            </a:extLst>
          </p:cNvPr>
          <p:cNvSpPr>
            <a:spLocks noGrp="1"/>
          </p:cNvSpPr>
          <p:nvPr>
            <p:ph type="title"/>
          </p:nvPr>
        </p:nvSpPr>
        <p:spPr/>
        <p:txBody>
          <a:bodyPr/>
          <a:lstStyle/>
          <a:p>
            <a:r>
              <a:rPr lang="en-US" dirty="0"/>
              <a:t>The </a:t>
            </a:r>
            <a:r>
              <a:rPr lang="en-US" dirty="0">
                <a:latin typeface="Cutive Mono" panose="020B0604020202020204" charset="0"/>
              </a:rPr>
              <a:t>/proc/cpuinfo</a:t>
            </a:r>
            <a:r>
              <a:rPr lang="en-US" dirty="0"/>
              <a:t> File (Slide 1 of 2)</a:t>
            </a:r>
          </a:p>
        </p:txBody>
      </p:sp>
      <p:sp>
        <p:nvSpPr>
          <p:cNvPr id="3" name="Slide Number Placeholder 2">
            <a:extLst>
              <a:ext uri="{FF2B5EF4-FFF2-40B4-BE49-F238E27FC236}">
                <a16:creationId xmlns:a16="http://schemas.microsoft.com/office/drawing/2014/main" id="{2633E71B-D743-4994-AE58-3BAABF256755}"/>
              </a:ext>
            </a:extLst>
          </p:cNvPr>
          <p:cNvSpPr>
            <a:spLocks noGrp="1"/>
          </p:cNvSpPr>
          <p:nvPr>
            <p:ph type="sldNum" sz="quarter" idx="4"/>
          </p:nvPr>
        </p:nvSpPr>
        <p:spPr/>
        <p:txBody>
          <a:bodyPr/>
          <a:lstStyle/>
          <a:p>
            <a:fld id="{2066355A-084C-D24E-9AD2-7E4FC41EA627}" type="slidenum">
              <a:rPr lang="en-US" smtClean="0"/>
              <a:pPr/>
              <a:t>110</a:t>
            </a:fld>
            <a:endParaRPr lang="en-US" dirty="0"/>
          </a:p>
        </p:txBody>
      </p:sp>
      <p:sp>
        <p:nvSpPr>
          <p:cNvPr id="4" name="Content Placeholder 3">
            <a:extLst>
              <a:ext uri="{FF2B5EF4-FFF2-40B4-BE49-F238E27FC236}">
                <a16:creationId xmlns:a16="http://schemas.microsoft.com/office/drawing/2014/main" id="{6BE15A3A-75C1-48EE-8359-3BDA3AD1BD5E}"/>
              </a:ext>
            </a:extLst>
          </p:cNvPr>
          <p:cNvSpPr>
            <a:spLocks noGrp="1"/>
          </p:cNvSpPr>
          <p:nvPr>
            <p:ph idx="1"/>
          </p:nvPr>
        </p:nvSpPr>
        <p:spPr/>
        <p:txBody>
          <a:bodyPr/>
          <a:lstStyle/>
          <a:p>
            <a:r>
              <a:rPr lang="en-US" dirty="0"/>
              <a:t>Contains info about system's processor.</a:t>
            </a:r>
          </a:p>
          <a:p>
            <a:r>
              <a:rPr lang="en-US" dirty="0"/>
              <a:t>Identify characteristics that might relate to performance/functionality.</a:t>
            </a:r>
          </a:p>
          <a:p>
            <a:r>
              <a:rPr lang="en-US" dirty="0"/>
              <a:t>Each logical core has its own entry.</a:t>
            </a:r>
          </a:p>
          <a:p>
            <a:pPr lvl="1"/>
            <a:r>
              <a:rPr lang="en-US" dirty="0"/>
              <a:t>Each core represents a thread in multithreading CPUs.</a:t>
            </a:r>
          </a:p>
          <a:p>
            <a:pPr lvl="1"/>
            <a:r>
              <a:rPr lang="en-US" dirty="0"/>
              <a:t>CPU with 4 physical cores might have 8 logical cores.</a:t>
            </a:r>
          </a:p>
          <a:p>
            <a:r>
              <a:rPr lang="en-US" dirty="0"/>
              <a:t>Useful fields:</a:t>
            </a:r>
          </a:p>
          <a:p>
            <a:pPr lvl="1"/>
            <a:r>
              <a:rPr lang="en-US" dirty="0">
                <a:latin typeface="Cutive Mono" panose="020B0604020202020204" charset="0"/>
              </a:rPr>
              <a:t>processor</a:t>
            </a:r>
          </a:p>
          <a:p>
            <a:pPr lvl="1"/>
            <a:r>
              <a:rPr lang="en-US" dirty="0">
                <a:latin typeface="Cutive Mono" panose="020B0604020202020204" charset="0"/>
              </a:rPr>
              <a:t>vendor_id</a:t>
            </a:r>
          </a:p>
          <a:p>
            <a:pPr lvl="1"/>
            <a:r>
              <a:rPr lang="en-US" dirty="0">
                <a:latin typeface="Cutive Mono" panose="020B0604020202020204" charset="0"/>
              </a:rPr>
              <a:t>model name</a:t>
            </a:r>
          </a:p>
          <a:p>
            <a:pPr lvl="1"/>
            <a:r>
              <a:rPr lang="en-US" dirty="0">
                <a:latin typeface="Cutive Mono" panose="020B0604020202020204" charset="0"/>
              </a:rPr>
              <a:t>cpu MHz</a:t>
            </a:r>
          </a:p>
          <a:p>
            <a:pPr lvl="1"/>
            <a:r>
              <a:rPr lang="en-US" dirty="0">
                <a:latin typeface="Cutive Mono" panose="020B0604020202020204" charset="0"/>
              </a:rPr>
              <a:t>cache size</a:t>
            </a:r>
          </a:p>
          <a:p>
            <a:pPr lvl="1"/>
            <a:r>
              <a:rPr lang="en-US" dirty="0">
                <a:latin typeface="Cutive Mono" panose="020B0604020202020204" charset="0"/>
              </a:rPr>
              <a:t>flags</a:t>
            </a:r>
          </a:p>
          <a:p>
            <a:endParaRPr lang="en-US" dirty="0"/>
          </a:p>
        </p:txBody>
      </p:sp>
    </p:spTree>
    <p:extLst>
      <p:ext uri="{BB962C8B-B14F-4D97-AF65-F5344CB8AC3E}">
        <p14:creationId xmlns:p14="http://schemas.microsoft.com/office/powerpoint/2010/main" val="13140249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ED59-489F-4600-A18C-1CFDAC040C98}"/>
              </a:ext>
            </a:extLst>
          </p:cNvPr>
          <p:cNvSpPr>
            <a:spLocks noGrp="1"/>
          </p:cNvSpPr>
          <p:nvPr>
            <p:ph type="title"/>
          </p:nvPr>
        </p:nvSpPr>
        <p:spPr/>
        <p:txBody>
          <a:bodyPr/>
          <a:lstStyle/>
          <a:p>
            <a:r>
              <a:rPr lang="en-US" dirty="0"/>
              <a:t>The </a:t>
            </a:r>
            <a:r>
              <a:rPr lang="en-US" dirty="0">
                <a:latin typeface="Cutive Mono" panose="020B0604020202020204" charset="0"/>
              </a:rPr>
              <a:t>/proc/cpuinfo</a:t>
            </a:r>
            <a:r>
              <a:rPr lang="en-US" dirty="0"/>
              <a:t> File (Slide 2 of 2)</a:t>
            </a:r>
          </a:p>
        </p:txBody>
      </p:sp>
      <p:sp>
        <p:nvSpPr>
          <p:cNvPr id="3" name="Slide Number Placeholder 2">
            <a:extLst>
              <a:ext uri="{FF2B5EF4-FFF2-40B4-BE49-F238E27FC236}">
                <a16:creationId xmlns:a16="http://schemas.microsoft.com/office/drawing/2014/main" id="{B6AE6EC0-D1D7-4444-9683-0F53837DD68A}"/>
              </a:ext>
            </a:extLst>
          </p:cNvPr>
          <p:cNvSpPr>
            <a:spLocks noGrp="1"/>
          </p:cNvSpPr>
          <p:nvPr>
            <p:ph type="sldNum" sz="quarter" idx="4"/>
          </p:nvPr>
        </p:nvSpPr>
        <p:spPr/>
        <p:txBody>
          <a:bodyPr/>
          <a:lstStyle/>
          <a:p>
            <a:fld id="{2066355A-084C-D24E-9AD2-7E4FC41EA627}" type="slidenum">
              <a:rPr lang="en-US" smtClean="0"/>
              <a:pPr/>
              <a:t>111</a:t>
            </a:fld>
            <a:endParaRPr lang="en-US" dirty="0"/>
          </a:p>
        </p:txBody>
      </p:sp>
      <p:pic>
        <p:nvPicPr>
          <p:cNvPr id="5" name="Picture 4">
            <a:extLst>
              <a:ext uri="{FF2B5EF4-FFF2-40B4-BE49-F238E27FC236}">
                <a16:creationId xmlns:a16="http://schemas.microsoft.com/office/drawing/2014/main" id="{A50462D4-D290-441D-AAEE-746D58A2B85F}"/>
              </a:ext>
            </a:extLst>
          </p:cNvPr>
          <p:cNvPicPr>
            <a:picLocks noChangeAspect="1"/>
          </p:cNvPicPr>
          <p:nvPr/>
        </p:nvPicPr>
        <p:blipFill>
          <a:blip r:embed="rId2"/>
          <a:stretch>
            <a:fillRect/>
          </a:stretch>
        </p:blipFill>
        <p:spPr>
          <a:xfrm>
            <a:off x="1224343" y="723437"/>
            <a:ext cx="6695315" cy="3696626"/>
          </a:xfrm>
          <a:prstGeom prst="rect">
            <a:avLst/>
          </a:prstGeom>
        </p:spPr>
      </p:pic>
    </p:spTree>
    <p:extLst>
      <p:ext uri="{BB962C8B-B14F-4D97-AF65-F5344CB8AC3E}">
        <p14:creationId xmlns:p14="http://schemas.microsoft.com/office/powerpoint/2010/main" val="3852497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E33F-EB4D-40CE-8894-21B2ED158EE2}"/>
              </a:ext>
            </a:extLst>
          </p:cNvPr>
          <p:cNvSpPr>
            <a:spLocks noGrp="1"/>
          </p:cNvSpPr>
          <p:nvPr>
            <p:ph type="title"/>
          </p:nvPr>
        </p:nvSpPr>
        <p:spPr/>
        <p:txBody>
          <a:bodyPr/>
          <a:lstStyle/>
          <a:p>
            <a:r>
              <a:rPr lang="en-US" dirty="0"/>
              <a:t>The </a:t>
            </a:r>
            <a:r>
              <a:rPr lang="en-US" dirty="0">
                <a:latin typeface="Cutive Mono" panose="020B0604020202020204" charset="0"/>
              </a:rPr>
              <a:t>uptime</a:t>
            </a:r>
            <a:r>
              <a:rPr lang="en-US" dirty="0"/>
              <a:t> Command (Slide 1 of 2)</a:t>
            </a:r>
          </a:p>
        </p:txBody>
      </p:sp>
      <p:sp>
        <p:nvSpPr>
          <p:cNvPr id="3" name="Slide Number Placeholder 2">
            <a:extLst>
              <a:ext uri="{FF2B5EF4-FFF2-40B4-BE49-F238E27FC236}">
                <a16:creationId xmlns:a16="http://schemas.microsoft.com/office/drawing/2014/main" id="{7C503BC1-694F-488B-A2F1-BF3A62995891}"/>
              </a:ext>
            </a:extLst>
          </p:cNvPr>
          <p:cNvSpPr>
            <a:spLocks noGrp="1"/>
          </p:cNvSpPr>
          <p:nvPr>
            <p:ph type="sldNum" sz="quarter" idx="4"/>
          </p:nvPr>
        </p:nvSpPr>
        <p:spPr/>
        <p:txBody>
          <a:bodyPr/>
          <a:lstStyle/>
          <a:p>
            <a:fld id="{2066355A-084C-D24E-9AD2-7E4FC41EA627}" type="slidenum">
              <a:rPr lang="en-US" smtClean="0"/>
              <a:pPr/>
              <a:t>112</a:t>
            </a:fld>
            <a:endParaRPr lang="en-US" dirty="0"/>
          </a:p>
        </p:txBody>
      </p:sp>
      <p:sp>
        <p:nvSpPr>
          <p:cNvPr id="4" name="Content Placeholder 3">
            <a:extLst>
              <a:ext uri="{FF2B5EF4-FFF2-40B4-BE49-F238E27FC236}">
                <a16:creationId xmlns:a16="http://schemas.microsoft.com/office/drawing/2014/main" id="{647F79D4-4752-4934-8608-CEB19912AF44}"/>
              </a:ext>
            </a:extLst>
          </p:cNvPr>
          <p:cNvSpPr>
            <a:spLocks noGrp="1"/>
          </p:cNvSpPr>
          <p:nvPr>
            <p:ph idx="1"/>
          </p:nvPr>
        </p:nvSpPr>
        <p:spPr/>
        <p:txBody>
          <a:bodyPr/>
          <a:lstStyle/>
          <a:p>
            <a:r>
              <a:rPr lang="en-US" dirty="0"/>
              <a:t>Displays time from when a system started.</a:t>
            </a:r>
          </a:p>
          <a:p>
            <a:r>
              <a:rPr lang="en-US" dirty="0"/>
              <a:t>Also displays CPU load average.</a:t>
            </a:r>
          </a:p>
          <a:p>
            <a:r>
              <a:rPr lang="en-US" dirty="0"/>
              <a:t>Load is the number of processes using/waiting to use CPU.</a:t>
            </a:r>
          </a:p>
          <a:p>
            <a:r>
              <a:rPr lang="en-US" dirty="0"/>
              <a:t>Find average load over a period of time (1, 5, 15 minutes).</a:t>
            </a:r>
          </a:p>
          <a:p>
            <a:r>
              <a:rPr lang="en-US" dirty="0"/>
              <a:t>Can indicate when CPU becomes overloaded.</a:t>
            </a:r>
          </a:p>
          <a:p>
            <a:pPr lvl="1"/>
            <a:r>
              <a:rPr lang="en-US" dirty="0"/>
              <a:t>Leads to performance issues.</a:t>
            </a:r>
          </a:p>
          <a:p>
            <a:pPr lvl="1"/>
            <a:r>
              <a:rPr lang="en-US" dirty="0"/>
              <a:t>Load average of 4.0 on 4 logical cores is full usage.</a:t>
            </a:r>
          </a:p>
          <a:p>
            <a:pPr lvl="1"/>
            <a:r>
              <a:rPr lang="en-US" dirty="0"/>
              <a:t>Load average of 8.0 on 4 logical cores is 100% overloaded.</a:t>
            </a:r>
          </a:p>
        </p:txBody>
      </p:sp>
    </p:spTree>
    <p:extLst>
      <p:ext uri="{BB962C8B-B14F-4D97-AF65-F5344CB8AC3E}">
        <p14:creationId xmlns:p14="http://schemas.microsoft.com/office/powerpoint/2010/main" val="36545172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22B569-385C-4884-BD78-B4B2374A48F7}"/>
              </a:ext>
            </a:extLst>
          </p:cNvPr>
          <p:cNvSpPr>
            <a:spLocks noGrp="1"/>
          </p:cNvSpPr>
          <p:nvPr>
            <p:ph type="title"/>
          </p:nvPr>
        </p:nvSpPr>
        <p:spPr/>
        <p:txBody>
          <a:bodyPr/>
          <a:lstStyle/>
          <a:p>
            <a:r>
              <a:rPr lang="en-US" dirty="0"/>
              <a:t>The </a:t>
            </a:r>
            <a:r>
              <a:rPr lang="en-US" dirty="0">
                <a:latin typeface="Cutive Mono" panose="020B0604020202020204" charset="0"/>
              </a:rPr>
              <a:t>uptime</a:t>
            </a:r>
            <a:r>
              <a:rPr lang="en-US" dirty="0"/>
              <a:t> Command (Slide 2 of 2)</a:t>
            </a:r>
          </a:p>
        </p:txBody>
      </p:sp>
      <p:sp>
        <p:nvSpPr>
          <p:cNvPr id="3" name="Slide Number Placeholder 2">
            <a:extLst>
              <a:ext uri="{FF2B5EF4-FFF2-40B4-BE49-F238E27FC236}">
                <a16:creationId xmlns:a16="http://schemas.microsoft.com/office/drawing/2014/main" id="{5F8C9952-A278-428E-909D-DC9B3E5047C8}"/>
              </a:ext>
            </a:extLst>
          </p:cNvPr>
          <p:cNvSpPr>
            <a:spLocks noGrp="1"/>
          </p:cNvSpPr>
          <p:nvPr>
            <p:ph type="sldNum" sz="quarter" idx="4"/>
          </p:nvPr>
        </p:nvSpPr>
        <p:spPr/>
        <p:txBody>
          <a:bodyPr/>
          <a:lstStyle/>
          <a:p>
            <a:fld id="{2066355A-084C-D24E-9AD2-7E4FC41EA627}" type="slidenum">
              <a:rPr lang="en-US" smtClean="0"/>
              <a:pPr/>
              <a:t>113</a:t>
            </a:fld>
            <a:endParaRPr lang="en-US" dirty="0"/>
          </a:p>
        </p:txBody>
      </p:sp>
      <p:pic>
        <p:nvPicPr>
          <p:cNvPr id="4" name="Picture 3">
            <a:extLst>
              <a:ext uri="{FF2B5EF4-FFF2-40B4-BE49-F238E27FC236}">
                <a16:creationId xmlns:a16="http://schemas.microsoft.com/office/drawing/2014/main" id="{0FAF6AA0-E77F-41CD-990D-CA0E7D7C380D}"/>
              </a:ext>
            </a:extLst>
          </p:cNvPr>
          <p:cNvPicPr>
            <a:picLocks noChangeAspect="1"/>
          </p:cNvPicPr>
          <p:nvPr/>
        </p:nvPicPr>
        <p:blipFill>
          <a:blip r:embed="rId2"/>
          <a:stretch>
            <a:fillRect/>
          </a:stretch>
        </p:blipFill>
        <p:spPr>
          <a:xfrm>
            <a:off x="1129637" y="545971"/>
            <a:ext cx="6884726" cy="4051557"/>
          </a:xfrm>
          <a:prstGeom prst="rect">
            <a:avLst/>
          </a:prstGeom>
        </p:spPr>
      </p:pic>
    </p:spTree>
    <p:extLst>
      <p:ext uri="{BB962C8B-B14F-4D97-AF65-F5344CB8AC3E}">
        <p14:creationId xmlns:p14="http://schemas.microsoft.com/office/powerpoint/2010/main" val="10701353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4DF0-D877-4F37-81F6-C656AA4C57C7}"/>
              </a:ext>
            </a:extLst>
          </p:cNvPr>
          <p:cNvSpPr>
            <a:spLocks noGrp="1"/>
          </p:cNvSpPr>
          <p:nvPr>
            <p:ph type="title"/>
          </p:nvPr>
        </p:nvSpPr>
        <p:spPr/>
        <p:txBody>
          <a:bodyPr/>
          <a:lstStyle/>
          <a:p>
            <a:r>
              <a:rPr lang="en-US" dirty="0"/>
              <a:t>The </a:t>
            </a:r>
            <a:r>
              <a:rPr lang="en-US" dirty="0">
                <a:latin typeface="Cutive Mono" panose="020B0604020202020204" charset="0"/>
              </a:rPr>
              <a:t>sar</a:t>
            </a:r>
            <a:r>
              <a:rPr lang="en-US" dirty="0"/>
              <a:t> Command (Slide 1 of 2)</a:t>
            </a:r>
          </a:p>
        </p:txBody>
      </p:sp>
      <p:sp>
        <p:nvSpPr>
          <p:cNvPr id="3" name="Slide Number Placeholder 2">
            <a:extLst>
              <a:ext uri="{FF2B5EF4-FFF2-40B4-BE49-F238E27FC236}">
                <a16:creationId xmlns:a16="http://schemas.microsoft.com/office/drawing/2014/main" id="{AF26468B-8BFF-4DE9-BD0A-2D4EE067DFF6}"/>
              </a:ext>
            </a:extLst>
          </p:cNvPr>
          <p:cNvSpPr>
            <a:spLocks noGrp="1"/>
          </p:cNvSpPr>
          <p:nvPr>
            <p:ph type="sldNum" sz="quarter" idx="4"/>
          </p:nvPr>
        </p:nvSpPr>
        <p:spPr/>
        <p:txBody>
          <a:bodyPr/>
          <a:lstStyle/>
          <a:p>
            <a:fld id="{2066355A-084C-D24E-9AD2-7E4FC41EA627}" type="slidenum">
              <a:rPr lang="en-US" smtClean="0"/>
              <a:pPr/>
              <a:t>114</a:t>
            </a:fld>
            <a:endParaRPr lang="en-US" dirty="0"/>
          </a:p>
        </p:txBody>
      </p:sp>
      <p:sp>
        <p:nvSpPr>
          <p:cNvPr id="4" name="Content Placeholder 3">
            <a:extLst>
              <a:ext uri="{FF2B5EF4-FFF2-40B4-BE49-F238E27FC236}">
                <a16:creationId xmlns:a16="http://schemas.microsoft.com/office/drawing/2014/main" id="{38DB8FAB-54A7-4AB1-91DB-810FFAB4637D}"/>
              </a:ext>
            </a:extLst>
          </p:cNvPr>
          <p:cNvSpPr>
            <a:spLocks noGrp="1"/>
          </p:cNvSpPr>
          <p:nvPr>
            <p:ph idx="1"/>
          </p:nvPr>
        </p:nvSpPr>
        <p:spPr/>
        <p:txBody>
          <a:bodyPr/>
          <a:lstStyle/>
          <a:p>
            <a:r>
              <a:rPr lang="en-US" dirty="0"/>
              <a:t>Displays system usage reports.</a:t>
            </a:r>
          </a:p>
          <a:p>
            <a:pPr lvl="1"/>
            <a:r>
              <a:rPr lang="en-US" dirty="0"/>
              <a:t>Reports have various sections with data points and time of collection.</a:t>
            </a:r>
          </a:p>
          <a:p>
            <a:r>
              <a:rPr lang="en-US" dirty="0"/>
              <a:t>Default mode shows CPU usage.</a:t>
            </a:r>
          </a:p>
          <a:p>
            <a:r>
              <a:rPr lang="en-US" dirty="0"/>
              <a:t>For each time increment, shows load caused by a resource.</a:t>
            </a:r>
          </a:p>
          <a:p>
            <a:pPr lvl="1"/>
            <a:r>
              <a:rPr lang="en-US" dirty="0"/>
              <a:t>Resources are users, system, I/O, etc.</a:t>
            </a:r>
          </a:p>
          <a:p>
            <a:r>
              <a:rPr lang="en-US" dirty="0"/>
              <a:t>Average across times is displayed at bottom.</a:t>
            </a:r>
          </a:p>
          <a:p>
            <a:r>
              <a:rPr lang="en-US" dirty="0"/>
              <a:t>Default is to collect every 10 minutes.</a:t>
            </a:r>
          </a:p>
          <a:p>
            <a:r>
              <a:rPr lang="en-US" dirty="0"/>
              <a:t>You can use options to filter reports.</a:t>
            </a:r>
          </a:p>
        </p:txBody>
      </p:sp>
    </p:spTree>
    <p:extLst>
      <p:ext uri="{BB962C8B-B14F-4D97-AF65-F5344CB8AC3E}">
        <p14:creationId xmlns:p14="http://schemas.microsoft.com/office/powerpoint/2010/main" val="14190464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4C3A69-825F-4905-A29A-529421B7332D}"/>
              </a:ext>
            </a:extLst>
          </p:cNvPr>
          <p:cNvSpPr>
            <a:spLocks noGrp="1"/>
          </p:cNvSpPr>
          <p:nvPr>
            <p:ph type="title"/>
          </p:nvPr>
        </p:nvSpPr>
        <p:spPr/>
        <p:txBody>
          <a:bodyPr/>
          <a:lstStyle/>
          <a:p>
            <a:r>
              <a:rPr lang="en-US" dirty="0"/>
              <a:t>The </a:t>
            </a:r>
            <a:r>
              <a:rPr lang="en-US" dirty="0">
                <a:latin typeface="Cutive Mono" panose="020B0604020202020204" charset="0"/>
              </a:rPr>
              <a:t>sar</a:t>
            </a:r>
            <a:r>
              <a:rPr lang="en-US" dirty="0"/>
              <a:t> Command (Slide 2 of 2)</a:t>
            </a:r>
          </a:p>
        </p:txBody>
      </p:sp>
      <p:sp>
        <p:nvSpPr>
          <p:cNvPr id="3" name="Slide Number Placeholder 2">
            <a:extLst>
              <a:ext uri="{FF2B5EF4-FFF2-40B4-BE49-F238E27FC236}">
                <a16:creationId xmlns:a16="http://schemas.microsoft.com/office/drawing/2014/main" id="{3A1C2D78-19FD-4F0B-979B-B9BA6D75BA78}"/>
              </a:ext>
            </a:extLst>
          </p:cNvPr>
          <p:cNvSpPr>
            <a:spLocks noGrp="1"/>
          </p:cNvSpPr>
          <p:nvPr>
            <p:ph type="sldNum" sz="quarter" idx="4"/>
          </p:nvPr>
        </p:nvSpPr>
        <p:spPr/>
        <p:txBody>
          <a:bodyPr/>
          <a:lstStyle/>
          <a:p>
            <a:fld id="{2066355A-084C-D24E-9AD2-7E4FC41EA627}" type="slidenum">
              <a:rPr lang="en-US" smtClean="0"/>
              <a:pPr/>
              <a:t>115</a:t>
            </a:fld>
            <a:endParaRPr lang="en-US" dirty="0"/>
          </a:p>
        </p:txBody>
      </p:sp>
      <p:pic>
        <p:nvPicPr>
          <p:cNvPr id="4" name="Picture 3">
            <a:extLst>
              <a:ext uri="{FF2B5EF4-FFF2-40B4-BE49-F238E27FC236}">
                <a16:creationId xmlns:a16="http://schemas.microsoft.com/office/drawing/2014/main" id="{BFD7E18B-E7A9-471D-B10D-581EBE9F2F64}"/>
              </a:ext>
            </a:extLst>
          </p:cNvPr>
          <p:cNvPicPr>
            <a:picLocks noChangeAspect="1"/>
          </p:cNvPicPr>
          <p:nvPr/>
        </p:nvPicPr>
        <p:blipFill>
          <a:blip r:embed="rId2"/>
          <a:stretch>
            <a:fillRect/>
          </a:stretch>
        </p:blipFill>
        <p:spPr>
          <a:xfrm>
            <a:off x="1224343" y="822436"/>
            <a:ext cx="6695315" cy="3696626"/>
          </a:xfrm>
          <a:prstGeom prst="rect">
            <a:avLst/>
          </a:prstGeom>
        </p:spPr>
      </p:pic>
    </p:spTree>
    <p:extLst>
      <p:ext uri="{BB962C8B-B14F-4D97-AF65-F5344CB8AC3E}">
        <p14:creationId xmlns:p14="http://schemas.microsoft.com/office/powerpoint/2010/main" val="11049348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18C9-00A1-4B42-B73D-84AF46C5F61B}"/>
              </a:ext>
            </a:extLst>
          </p:cNvPr>
          <p:cNvSpPr>
            <a:spLocks noGrp="1"/>
          </p:cNvSpPr>
          <p:nvPr>
            <p:ph type="title"/>
          </p:nvPr>
        </p:nvSpPr>
        <p:spPr/>
        <p:txBody>
          <a:bodyPr/>
          <a:lstStyle/>
          <a:p>
            <a:r>
              <a:rPr lang="en-US" dirty="0"/>
              <a:t>Common Memory Issues</a:t>
            </a:r>
          </a:p>
        </p:txBody>
      </p:sp>
      <p:sp>
        <p:nvSpPr>
          <p:cNvPr id="3" name="Slide Number Placeholder 2">
            <a:extLst>
              <a:ext uri="{FF2B5EF4-FFF2-40B4-BE49-F238E27FC236}">
                <a16:creationId xmlns:a16="http://schemas.microsoft.com/office/drawing/2014/main" id="{C5E4E40D-552C-40E5-BAC6-1E1DBDB63EF4}"/>
              </a:ext>
            </a:extLst>
          </p:cNvPr>
          <p:cNvSpPr>
            <a:spLocks noGrp="1"/>
          </p:cNvSpPr>
          <p:nvPr>
            <p:ph type="sldNum" sz="quarter" idx="4"/>
          </p:nvPr>
        </p:nvSpPr>
        <p:spPr/>
        <p:txBody>
          <a:bodyPr/>
          <a:lstStyle/>
          <a:p>
            <a:fld id="{2066355A-084C-D24E-9AD2-7E4FC41EA627}" type="slidenum">
              <a:rPr lang="en-US" smtClean="0"/>
              <a:pPr/>
              <a:t>116</a:t>
            </a:fld>
            <a:endParaRPr lang="en-US" dirty="0"/>
          </a:p>
        </p:txBody>
      </p:sp>
      <p:sp>
        <p:nvSpPr>
          <p:cNvPr id="4" name="Content Placeholder 3">
            <a:extLst>
              <a:ext uri="{FF2B5EF4-FFF2-40B4-BE49-F238E27FC236}">
                <a16:creationId xmlns:a16="http://schemas.microsoft.com/office/drawing/2014/main" id="{0D9044BB-E589-4AB6-81C0-14C099F73A16}"/>
              </a:ext>
            </a:extLst>
          </p:cNvPr>
          <p:cNvSpPr>
            <a:spLocks noGrp="1"/>
          </p:cNvSpPr>
          <p:nvPr>
            <p:ph idx="1"/>
          </p:nvPr>
        </p:nvSpPr>
        <p:spPr/>
        <p:txBody>
          <a:bodyPr/>
          <a:lstStyle/>
          <a:p>
            <a:r>
              <a:rPr lang="en-US" dirty="0"/>
              <a:t>Not enough total memory.</a:t>
            </a:r>
          </a:p>
          <a:p>
            <a:r>
              <a:rPr lang="en-US" dirty="0"/>
              <a:t>Not enough free memory.</a:t>
            </a:r>
          </a:p>
          <a:p>
            <a:r>
              <a:rPr lang="en-US" dirty="0"/>
              <a:t>Process can't access available memory.</a:t>
            </a:r>
          </a:p>
          <a:p>
            <a:r>
              <a:rPr lang="en-US" dirty="0"/>
              <a:t>Process accesses too much memory.</a:t>
            </a:r>
          </a:p>
          <a:p>
            <a:r>
              <a:rPr lang="en-US" dirty="0"/>
              <a:t>System can't quickly access files from buffer/cache.</a:t>
            </a:r>
          </a:p>
          <a:p>
            <a:r>
              <a:rPr lang="en-US" dirty="0"/>
              <a:t>System is killing critical processes when low on memory.</a:t>
            </a:r>
          </a:p>
          <a:p>
            <a:r>
              <a:rPr lang="en-US" dirty="0"/>
              <a:t>Swap partitions take up too much/not enough space.</a:t>
            </a:r>
          </a:p>
        </p:txBody>
      </p:sp>
    </p:spTree>
    <p:extLst>
      <p:ext uri="{BB962C8B-B14F-4D97-AF65-F5344CB8AC3E}">
        <p14:creationId xmlns:p14="http://schemas.microsoft.com/office/powerpoint/2010/main" val="4300150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A20D-96B0-468A-A856-E29E7C74A5FE}"/>
              </a:ext>
            </a:extLst>
          </p:cNvPr>
          <p:cNvSpPr>
            <a:spLocks noGrp="1"/>
          </p:cNvSpPr>
          <p:nvPr>
            <p:ph type="title"/>
          </p:nvPr>
        </p:nvSpPr>
        <p:spPr/>
        <p:txBody>
          <a:bodyPr/>
          <a:lstStyle/>
          <a:p>
            <a:r>
              <a:rPr lang="en-US" dirty="0"/>
              <a:t>The </a:t>
            </a:r>
            <a:r>
              <a:rPr lang="en-US" dirty="0">
                <a:latin typeface="Cutive Mono" panose="020B0604020202020204" charset="0"/>
              </a:rPr>
              <a:t>/proc/meminfo</a:t>
            </a:r>
            <a:r>
              <a:rPr lang="en-US" dirty="0"/>
              <a:t> File (Slide 1 of 2)</a:t>
            </a:r>
          </a:p>
        </p:txBody>
      </p:sp>
      <p:sp>
        <p:nvSpPr>
          <p:cNvPr id="3" name="Slide Number Placeholder 2">
            <a:extLst>
              <a:ext uri="{FF2B5EF4-FFF2-40B4-BE49-F238E27FC236}">
                <a16:creationId xmlns:a16="http://schemas.microsoft.com/office/drawing/2014/main" id="{421827F8-9550-4158-A95D-01BEAC9F991E}"/>
              </a:ext>
            </a:extLst>
          </p:cNvPr>
          <p:cNvSpPr>
            <a:spLocks noGrp="1"/>
          </p:cNvSpPr>
          <p:nvPr>
            <p:ph type="sldNum" sz="quarter" idx="4"/>
          </p:nvPr>
        </p:nvSpPr>
        <p:spPr/>
        <p:txBody>
          <a:bodyPr/>
          <a:lstStyle/>
          <a:p>
            <a:fld id="{2066355A-084C-D24E-9AD2-7E4FC41EA627}" type="slidenum">
              <a:rPr lang="en-US" smtClean="0"/>
              <a:pPr/>
              <a:t>117</a:t>
            </a:fld>
            <a:endParaRPr lang="en-US" dirty="0"/>
          </a:p>
        </p:txBody>
      </p:sp>
      <p:sp>
        <p:nvSpPr>
          <p:cNvPr id="4" name="Content Placeholder 3">
            <a:extLst>
              <a:ext uri="{FF2B5EF4-FFF2-40B4-BE49-F238E27FC236}">
                <a16:creationId xmlns:a16="http://schemas.microsoft.com/office/drawing/2014/main" id="{D533CFEC-EAE2-4B09-97F5-0CDBA49CF24D}"/>
              </a:ext>
            </a:extLst>
          </p:cNvPr>
          <p:cNvSpPr>
            <a:spLocks noGrp="1"/>
          </p:cNvSpPr>
          <p:nvPr>
            <p:ph idx="1"/>
          </p:nvPr>
        </p:nvSpPr>
        <p:spPr/>
        <p:txBody>
          <a:bodyPr/>
          <a:lstStyle/>
          <a:p>
            <a:r>
              <a:rPr lang="en-US" sz="1600"/>
              <a:t>Contains info </a:t>
            </a:r>
            <a:r>
              <a:rPr lang="en-US" sz="1600" dirty="0"/>
              <a:t>amount memory usage.</a:t>
            </a:r>
          </a:p>
          <a:p>
            <a:r>
              <a:rPr lang="en-US" sz="1600" dirty="0"/>
              <a:t>Use to ensure:</a:t>
            </a:r>
          </a:p>
          <a:p>
            <a:pPr lvl="1"/>
            <a:r>
              <a:rPr lang="en-US" sz="1400" dirty="0"/>
              <a:t>RAM is performing to spec.</a:t>
            </a:r>
          </a:p>
          <a:p>
            <a:pPr lvl="1"/>
            <a:r>
              <a:rPr lang="en-US" sz="1400" dirty="0"/>
              <a:t>OS is consuming memory at expected rate.</a:t>
            </a:r>
          </a:p>
          <a:p>
            <a:pPr lvl="1"/>
            <a:r>
              <a:rPr lang="en-US" sz="1400" dirty="0"/>
              <a:t>System has enough memory available.</a:t>
            </a:r>
          </a:p>
          <a:p>
            <a:r>
              <a:rPr lang="en-US" sz="1600" dirty="0"/>
              <a:t>Use fields:</a:t>
            </a:r>
          </a:p>
          <a:p>
            <a:pPr lvl="1"/>
            <a:r>
              <a:rPr lang="en-US" sz="1400" dirty="0">
                <a:latin typeface="Cutive Mono" panose="020B0604020202020204" charset="0"/>
              </a:rPr>
              <a:t>MemTotal</a:t>
            </a:r>
          </a:p>
          <a:p>
            <a:pPr lvl="1"/>
            <a:r>
              <a:rPr lang="en-US" sz="1400" dirty="0">
                <a:latin typeface="Cutive Mono" panose="020B0604020202020204" charset="0"/>
              </a:rPr>
              <a:t>MemFree</a:t>
            </a:r>
          </a:p>
          <a:p>
            <a:pPr lvl="1"/>
            <a:r>
              <a:rPr lang="en-US" sz="1400" dirty="0">
                <a:latin typeface="Cutive Mono" panose="020B0604020202020204" charset="0"/>
              </a:rPr>
              <a:t>Cached</a:t>
            </a:r>
          </a:p>
          <a:p>
            <a:pPr lvl="1"/>
            <a:r>
              <a:rPr lang="en-US" sz="1400" dirty="0">
                <a:latin typeface="Cutive Mono" panose="020B0604020202020204" charset="0"/>
              </a:rPr>
              <a:t>SwapTotal</a:t>
            </a:r>
          </a:p>
          <a:p>
            <a:pPr lvl="1"/>
            <a:r>
              <a:rPr lang="en-US" sz="1400" dirty="0">
                <a:latin typeface="Cutive Mono" panose="020B0604020202020204" charset="0"/>
              </a:rPr>
              <a:t>SwapFree</a:t>
            </a:r>
          </a:p>
          <a:p>
            <a:pPr lvl="1"/>
            <a:r>
              <a:rPr lang="en-US" sz="1400" dirty="0">
                <a:latin typeface="Cutive Mono" panose="020B0604020202020204" charset="0"/>
              </a:rPr>
              <a:t>Dirty</a:t>
            </a:r>
          </a:p>
          <a:p>
            <a:pPr lvl="1"/>
            <a:r>
              <a:rPr lang="en-US" sz="1400" dirty="0">
                <a:latin typeface="Cutive Mono" panose="020B0604020202020204" charset="0"/>
              </a:rPr>
              <a:t>Writeback</a:t>
            </a:r>
          </a:p>
        </p:txBody>
      </p:sp>
    </p:spTree>
    <p:extLst>
      <p:ext uri="{BB962C8B-B14F-4D97-AF65-F5344CB8AC3E}">
        <p14:creationId xmlns:p14="http://schemas.microsoft.com/office/powerpoint/2010/main" val="33699407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EFBF-6FFD-4DA1-ABA8-A2BE6450A4EA}"/>
              </a:ext>
            </a:extLst>
          </p:cNvPr>
          <p:cNvSpPr>
            <a:spLocks noGrp="1"/>
          </p:cNvSpPr>
          <p:nvPr>
            <p:ph type="title"/>
          </p:nvPr>
        </p:nvSpPr>
        <p:spPr/>
        <p:txBody>
          <a:bodyPr/>
          <a:lstStyle/>
          <a:p>
            <a:r>
              <a:rPr lang="en-US" dirty="0"/>
              <a:t>The </a:t>
            </a:r>
            <a:r>
              <a:rPr lang="en-US" dirty="0">
                <a:latin typeface="Cutive Mono" panose="020B0604020202020204" charset="0"/>
              </a:rPr>
              <a:t>/proc/meminfo</a:t>
            </a:r>
            <a:r>
              <a:rPr lang="en-US" dirty="0"/>
              <a:t> File (Slide 2 of 2)</a:t>
            </a:r>
          </a:p>
        </p:txBody>
      </p:sp>
      <p:sp>
        <p:nvSpPr>
          <p:cNvPr id="3" name="Slide Number Placeholder 2">
            <a:extLst>
              <a:ext uri="{FF2B5EF4-FFF2-40B4-BE49-F238E27FC236}">
                <a16:creationId xmlns:a16="http://schemas.microsoft.com/office/drawing/2014/main" id="{FF9572BC-DD09-4BD3-A2E9-31E7517215BA}"/>
              </a:ext>
            </a:extLst>
          </p:cNvPr>
          <p:cNvSpPr>
            <a:spLocks noGrp="1"/>
          </p:cNvSpPr>
          <p:nvPr>
            <p:ph type="sldNum" sz="quarter" idx="4"/>
          </p:nvPr>
        </p:nvSpPr>
        <p:spPr/>
        <p:txBody>
          <a:bodyPr/>
          <a:lstStyle/>
          <a:p>
            <a:fld id="{2066355A-084C-D24E-9AD2-7E4FC41EA627}" type="slidenum">
              <a:rPr lang="en-US" smtClean="0"/>
              <a:pPr/>
              <a:t>118</a:t>
            </a:fld>
            <a:endParaRPr lang="en-US" dirty="0"/>
          </a:p>
        </p:txBody>
      </p:sp>
      <p:pic>
        <p:nvPicPr>
          <p:cNvPr id="5" name="Picture 4">
            <a:extLst>
              <a:ext uri="{FF2B5EF4-FFF2-40B4-BE49-F238E27FC236}">
                <a16:creationId xmlns:a16="http://schemas.microsoft.com/office/drawing/2014/main" id="{DF4F8287-7548-464B-A038-BB30B00FA267}"/>
              </a:ext>
            </a:extLst>
          </p:cNvPr>
          <p:cNvPicPr>
            <a:picLocks noChangeAspect="1"/>
          </p:cNvPicPr>
          <p:nvPr/>
        </p:nvPicPr>
        <p:blipFill>
          <a:blip r:embed="rId2"/>
          <a:stretch>
            <a:fillRect/>
          </a:stretch>
        </p:blipFill>
        <p:spPr>
          <a:xfrm>
            <a:off x="1067153" y="1089376"/>
            <a:ext cx="7009695" cy="3394392"/>
          </a:xfrm>
          <a:prstGeom prst="rect">
            <a:avLst/>
          </a:prstGeom>
        </p:spPr>
      </p:pic>
    </p:spTree>
    <p:extLst>
      <p:ext uri="{BB962C8B-B14F-4D97-AF65-F5344CB8AC3E}">
        <p14:creationId xmlns:p14="http://schemas.microsoft.com/office/powerpoint/2010/main" val="26670113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2226-30B9-4C3C-B14E-23259D7B5321}"/>
              </a:ext>
            </a:extLst>
          </p:cNvPr>
          <p:cNvSpPr>
            <a:spLocks noGrp="1"/>
          </p:cNvSpPr>
          <p:nvPr>
            <p:ph type="title"/>
          </p:nvPr>
        </p:nvSpPr>
        <p:spPr/>
        <p:txBody>
          <a:bodyPr/>
          <a:lstStyle/>
          <a:p>
            <a:r>
              <a:rPr lang="en-US" dirty="0"/>
              <a:t>The </a:t>
            </a:r>
            <a:r>
              <a:rPr lang="en-US" dirty="0">
                <a:latin typeface="Cutive Mono" panose="020B0604020202020204" charset="0"/>
              </a:rPr>
              <a:t>free</a:t>
            </a:r>
            <a:r>
              <a:rPr lang="en-US" dirty="0"/>
              <a:t> Command (Slide 1 of 2)</a:t>
            </a:r>
          </a:p>
        </p:txBody>
      </p:sp>
      <p:sp>
        <p:nvSpPr>
          <p:cNvPr id="3" name="Slide Number Placeholder 2">
            <a:extLst>
              <a:ext uri="{FF2B5EF4-FFF2-40B4-BE49-F238E27FC236}">
                <a16:creationId xmlns:a16="http://schemas.microsoft.com/office/drawing/2014/main" id="{E1E1BCAB-22BC-41E4-8EB3-08C506A8F4E6}"/>
              </a:ext>
            </a:extLst>
          </p:cNvPr>
          <p:cNvSpPr>
            <a:spLocks noGrp="1"/>
          </p:cNvSpPr>
          <p:nvPr>
            <p:ph type="sldNum" sz="quarter" idx="4"/>
          </p:nvPr>
        </p:nvSpPr>
        <p:spPr/>
        <p:txBody>
          <a:bodyPr/>
          <a:lstStyle/>
          <a:p>
            <a:fld id="{2066355A-084C-D24E-9AD2-7E4FC41EA627}" type="slidenum">
              <a:rPr lang="en-US" smtClean="0"/>
              <a:pPr/>
              <a:t>119</a:t>
            </a:fld>
            <a:endParaRPr lang="en-US" dirty="0"/>
          </a:p>
        </p:txBody>
      </p:sp>
      <p:sp>
        <p:nvSpPr>
          <p:cNvPr id="4" name="Content Placeholder 3">
            <a:extLst>
              <a:ext uri="{FF2B5EF4-FFF2-40B4-BE49-F238E27FC236}">
                <a16:creationId xmlns:a16="http://schemas.microsoft.com/office/drawing/2014/main" id="{7C3B54D7-A8D3-4268-B9C5-BA8714714E4B}"/>
              </a:ext>
            </a:extLst>
          </p:cNvPr>
          <p:cNvSpPr>
            <a:spLocks noGrp="1"/>
          </p:cNvSpPr>
          <p:nvPr>
            <p:ph idx="1"/>
          </p:nvPr>
        </p:nvSpPr>
        <p:spPr/>
        <p:txBody>
          <a:bodyPr/>
          <a:lstStyle/>
          <a:p>
            <a:r>
              <a:rPr lang="en-US" dirty="0"/>
              <a:t>Parses </a:t>
            </a:r>
            <a:r>
              <a:rPr lang="en-US" dirty="0">
                <a:latin typeface="Cutive Mono" panose="020B0604020202020204" charset="0"/>
              </a:rPr>
              <a:t>/proc/meminfo</a:t>
            </a:r>
            <a:r>
              <a:rPr lang="en-US" dirty="0"/>
              <a:t> for easier analysis.</a:t>
            </a:r>
          </a:p>
          <a:p>
            <a:r>
              <a:rPr lang="en-US" dirty="0"/>
              <a:t>Default output for memory and swap space:</a:t>
            </a:r>
          </a:p>
          <a:p>
            <a:pPr lvl="1"/>
            <a:r>
              <a:rPr lang="en-US" dirty="0"/>
              <a:t>Total</a:t>
            </a:r>
          </a:p>
          <a:p>
            <a:pPr lvl="1"/>
            <a:r>
              <a:rPr lang="en-US" dirty="0"/>
              <a:t>Total used</a:t>
            </a:r>
          </a:p>
          <a:p>
            <a:pPr lvl="1"/>
            <a:r>
              <a:rPr lang="en-US" dirty="0"/>
              <a:t>Total free</a:t>
            </a:r>
          </a:p>
          <a:p>
            <a:pPr lvl="1"/>
            <a:r>
              <a:rPr lang="en-US" dirty="0"/>
              <a:t>Total shared</a:t>
            </a:r>
          </a:p>
          <a:p>
            <a:pPr lvl="1"/>
            <a:r>
              <a:rPr lang="en-US" dirty="0"/>
              <a:t>Total buffered/cached</a:t>
            </a:r>
          </a:p>
          <a:p>
            <a:pPr lvl="1"/>
            <a:r>
              <a:rPr lang="en-US" dirty="0"/>
              <a:t>Total available for new apps</a:t>
            </a:r>
          </a:p>
        </p:txBody>
      </p:sp>
    </p:spTree>
    <p:extLst>
      <p:ext uri="{BB962C8B-B14F-4D97-AF65-F5344CB8AC3E}">
        <p14:creationId xmlns:p14="http://schemas.microsoft.com/office/powerpoint/2010/main" val="3848002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27E4-B099-47DE-8EFF-27B94F450E94}"/>
              </a:ext>
            </a:extLst>
          </p:cNvPr>
          <p:cNvSpPr>
            <a:spLocks noGrp="1"/>
          </p:cNvSpPr>
          <p:nvPr>
            <p:ph type="title"/>
          </p:nvPr>
        </p:nvSpPr>
        <p:spPr/>
        <p:txBody>
          <a:bodyPr/>
          <a:lstStyle/>
          <a:p>
            <a:r>
              <a:rPr lang="en-US" dirty="0"/>
              <a:t>The </a:t>
            </a:r>
            <a:r>
              <a:rPr lang="en-US" dirty="0">
                <a:latin typeface="Cutive Mono" panose="020B0604020202020204" charset="0"/>
              </a:rPr>
              <a:t>localectl</a:t>
            </a:r>
            <a:r>
              <a:rPr lang="en-US" dirty="0"/>
              <a:t> Command (Slide 1 of 2)</a:t>
            </a:r>
          </a:p>
        </p:txBody>
      </p:sp>
      <p:sp>
        <p:nvSpPr>
          <p:cNvPr id="3" name="Slide Number Placeholder 2">
            <a:extLst>
              <a:ext uri="{FF2B5EF4-FFF2-40B4-BE49-F238E27FC236}">
                <a16:creationId xmlns:a16="http://schemas.microsoft.com/office/drawing/2014/main" id="{34654418-1F46-465C-B0B8-8F7452A32738}"/>
              </a:ext>
            </a:extLst>
          </p:cNvPr>
          <p:cNvSpPr>
            <a:spLocks noGrp="1"/>
          </p:cNvSpPr>
          <p:nvPr>
            <p:ph type="sldNum" sz="quarter" idx="4"/>
          </p:nvPr>
        </p:nvSpPr>
        <p:spPr/>
        <p:txBody>
          <a:bodyPr/>
          <a:lstStyle/>
          <a:p>
            <a:fld id="{2066355A-084C-D24E-9AD2-7E4FC41EA627}" type="slidenum">
              <a:rPr lang="en-US" smtClean="0"/>
              <a:pPr/>
              <a:t>12</a:t>
            </a:fld>
            <a:endParaRPr lang="en-US" dirty="0"/>
          </a:p>
        </p:txBody>
      </p:sp>
      <p:sp>
        <p:nvSpPr>
          <p:cNvPr id="4" name="Content Placeholder 3">
            <a:extLst>
              <a:ext uri="{FF2B5EF4-FFF2-40B4-BE49-F238E27FC236}">
                <a16:creationId xmlns:a16="http://schemas.microsoft.com/office/drawing/2014/main" id="{0C78B1B9-B79C-4C05-99FF-3275AAA3E58E}"/>
              </a:ext>
            </a:extLst>
          </p:cNvPr>
          <p:cNvSpPr>
            <a:spLocks noGrp="1"/>
          </p:cNvSpPr>
          <p:nvPr>
            <p:ph idx="1"/>
          </p:nvPr>
        </p:nvSpPr>
        <p:spPr/>
        <p:txBody>
          <a:bodyPr/>
          <a:lstStyle/>
          <a:p>
            <a:r>
              <a:rPr lang="en-US" sz="1600" dirty="0"/>
              <a:t>View and configure system locale/keyboard layout.</a:t>
            </a:r>
          </a:p>
          <a:p>
            <a:r>
              <a:rPr lang="en-US" sz="1600" dirty="0"/>
              <a:t>Locale determines how to represent cultural differences.</a:t>
            </a:r>
          </a:p>
          <a:p>
            <a:pPr lvl="1"/>
            <a:r>
              <a:rPr lang="en-US" sz="1400" dirty="0"/>
              <a:t>Language, date/time format, money format, etc.</a:t>
            </a:r>
          </a:p>
          <a:p>
            <a:r>
              <a:rPr lang="en-US" sz="1600" dirty="0"/>
              <a:t>Keyboard layouts can be configured independently of locale.</a:t>
            </a:r>
          </a:p>
          <a:p>
            <a:pPr lvl="1"/>
            <a:r>
              <a:rPr lang="en-US" sz="1400" dirty="0"/>
              <a:t>Determines how physical key presses are interpreted by system.</a:t>
            </a:r>
          </a:p>
        </p:txBody>
      </p:sp>
      <p:graphicFrame>
        <p:nvGraphicFramePr>
          <p:cNvPr id="5" name="Group 23">
            <a:extLst>
              <a:ext uri="{FF2B5EF4-FFF2-40B4-BE49-F238E27FC236}">
                <a16:creationId xmlns:a16="http://schemas.microsoft.com/office/drawing/2014/main" id="{E1C072FD-9482-4A16-B11E-DA5DD75D52A1}"/>
              </a:ext>
            </a:extLst>
          </p:cNvPr>
          <p:cNvGraphicFramePr>
            <a:graphicFrameLocks noGrp="1"/>
          </p:cNvGraphicFramePr>
          <p:nvPr>
            <p:extLst>
              <p:ext uri="{D42A27DB-BD31-4B8C-83A1-F6EECF244321}">
                <p14:modId xmlns:p14="http://schemas.microsoft.com/office/powerpoint/2010/main" val="3861063907"/>
              </p:ext>
            </p:extLst>
          </p:nvPr>
        </p:nvGraphicFramePr>
        <p:xfrm>
          <a:off x="1308527" y="2474667"/>
          <a:ext cx="6522366" cy="2301450"/>
        </p:xfrm>
        <a:graphic>
          <a:graphicData uri="http://schemas.openxmlformats.org/drawingml/2006/table">
            <a:tbl>
              <a:tblPr/>
              <a:tblGrid>
                <a:gridCol w="1925037">
                  <a:extLst>
                    <a:ext uri="{9D8B030D-6E8A-4147-A177-3AD203B41FA5}">
                      <a16:colId xmlns:a16="http://schemas.microsoft.com/office/drawing/2014/main" val="20000"/>
                    </a:ext>
                  </a:extLst>
                </a:gridCol>
                <a:gridCol w="4597329">
                  <a:extLst>
                    <a:ext uri="{9D8B030D-6E8A-4147-A177-3AD203B41FA5}">
                      <a16:colId xmlns:a16="http://schemas.microsoft.com/office/drawing/2014/main" val="20001"/>
                    </a:ext>
                  </a:extLst>
                </a:gridCol>
              </a:tblGrid>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Subcommand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status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Show current locale and keyboard layout.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set-locale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Set system locale to locale provided.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list-locales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 all available locales.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3575">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set-keymap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Set keyboard layout to provided layout.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50238049"/>
                  </a:ext>
                </a:extLst>
              </a:tr>
              <a:tr h="383575">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list-keymaps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 all available keyboard layouts.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75501695"/>
                  </a:ext>
                </a:extLst>
              </a:tr>
            </a:tbl>
          </a:graphicData>
        </a:graphic>
      </p:graphicFrame>
    </p:spTree>
    <p:extLst>
      <p:ext uri="{BB962C8B-B14F-4D97-AF65-F5344CB8AC3E}">
        <p14:creationId xmlns:p14="http://schemas.microsoft.com/office/powerpoint/2010/main" val="7943152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07AA42-E3CF-4E8E-A09C-AA54187563A3}"/>
              </a:ext>
            </a:extLst>
          </p:cNvPr>
          <p:cNvSpPr>
            <a:spLocks noGrp="1"/>
          </p:cNvSpPr>
          <p:nvPr>
            <p:ph type="title"/>
          </p:nvPr>
        </p:nvSpPr>
        <p:spPr/>
        <p:txBody>
          <a:bodyPr/>
          <a:lstStyle/>
          <a:p>
            <a:r>
              <a:rPr lang="en-US" dirty="0"/>
              <a:t>The </a:t>
            </a:r>
            <a:r>
              <a:rPr lang="en-US" dirty="0">
                <a:latin typeface="Cutive Mono" panose="020B0604020202020204" charset="0"/>
              </a:rPr>
              <a:t>free</a:t>
            </a:r>
            <a:r>
              <a:rPr lang="en-US" dirty="0"/>
              <a:t> Command (Slide 2 of 2)</a:t>
            </a:r>
          </a:p>
        </p:txBody>
      </p:sp>
      <p:sp>
        <p:nvSpPr>
          <p:cNvPr id="3" name="Slide Number Placeholder 2">
            <a:extLst>
              <a:ext uri="{FF2B5EF4-FFF2-40B4-BE49-F238E27FC236}">
                <a16:creationId xmlns:a16="http://schemas.microsoft.com/office/drawing/2014/main" id="{CC794474-BD07-43B4-B39D-4A6BB0D791FB}"/>
              </a:ext>
            </a:extLst>
          </p:cNvPr>
          <p:cNvSpPr>
            <a:spLocks noGrp="1"/>
          </p:cNvSpPr>
          <p:nvPr>
            <p:ph type="sldNum" sz="quarter" idx="4"/>
          </p:nvPr>
        </p:nvSpPr>
        <p:spPr/>
        <p:txBody>
          <a:bodyPr/>
          <a:lstStyle/>
          <a:p>
            <a:fld id="{2066355A-084C-D24E-9AD2-7E4FC41EA627}" type="slidenum">
              <a:rPr lang="en-US" smtClean="0"/>
              <a:pPr/>
              <a:t>120</a:t>
            </a:fld>
            <a:endParaRPr lang="en-US" dirty="0"/>
          </a:p>
        </p:txBody>
      </p:sp>
      <p:pic>
        <p:nvPicPr>
          <p:cNvPr id="4" name="Picture 3">
            <a:extLst>
              <a:ext uri="{FF2B5EF4-FFF2-40B4-BE49-F238E27FC236}">
                <a16:creationId xmlns:a16="http://schemas.microsoft.com/office/drawing/2014/main" id="{8C53BB23-91F7-4F6C-90B2-40213034D967}"/>
              </a:ext>
            </a:extLst>
          </p:cNvPr>
          <p:cNvPicPr>
            <a:picLocks noChangeAspect="1"/>
          </p:cNvPicPr>
          <p:nvPr/>
        </p:nvPicPr>
        <p:blipFill>
          <a:blip r:embed="rId2"/>
          <a:stretch>
            <a:fillRect/>
          </a:stretch>
        </p:blipFill>
        <p:spPr>
          <a:xfrm>
            <a:off x="931326" y="1031365"/>
            <a:ext cx="7281348" cy="3525938"/>
          </a:xfrm>
          <a:prstGeom prst="rect">
            <a:avLst/>
          </a:prstGeom>
        </p:spPr>
      </p:pic>
    </p:spTree>
    <p:extLst>
      <p:ext uri="{BB962C8B-B14F-4D97-AF65-F5344CB8AC3E}">
        <p14:creationId xmlns:p14="http://schemas.microsoft.com/office/powerpoint/2010/main" val="36072324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5DA3-6A45-4E9B-B53E-9D37B973DAB5}"/>
              </a:ext>
            </a:extLst>
          </p:cNvPr>
          <p:cNvSpPr>
            <a:spLocks noGrp="1"/>
          </p:cNvSpPr>
          <p:nvPr>
            <p:ph type="title"/>
          </p:nvPr>
        </p:nvSpPr>
        <p:spPr/>
        <p:txBody>
          <a:bodyPr/>
          <a:lstStyle/>
          <a:p>
            <a:r>
              <a:rPr lang="en-US" dirty="0"/>
              <a:t>The </a:t>
            </a:r>
            <a:r>
              <a:rPr lang="en-US" dirty="0">
                <a:latin typeface="Cutive Mono" panose="020B0604020202020204" charset="0"/>
              </a:rPr>
              <a:t>vmstat</a:t>
            </a:r>
            <a:r>
              <a:rPr lang="en-US" dirty="0"/>
              <a:t> Command (Slide 1 of 2)</a:t>
            </a:r>
          </a:p>
        </p:txBody>
      </p:sp>
      <p:sp>
        <p:nvSpPr>
          <p:cNvPr id="3" name="Slide Number Placeholder 2">
            <a:extLst>
              <a:ext uri="{FF2B5EF4-FFF2-40B4-BE49-F238E27FC236}">
                <a16:creationId xmlns:a16="http://schemas.microsoft.com/office/drawing/2014/main" id="{962E8752-90D2-49CA-8983-677E941A54A5}"/>
              </a:ext>
            </a:extLst>
          </p:cNvPr>
          <p:cNvSpPr>
            <a:spLocks noGrp="1"/>
          </p:cNvSpPr>
          <p:nvPr>
            <p:ph type="sldNum" sz="quarter" idx="4"/>
          </p:nvPr>
        </p:nvSpPr>
        <p:spPr/>
        <p:txBody>
          <a:bodyPr/>
          <a:lstStyle/>
          <a:p>
            <a:fld id="{2066355A-084C-D24E-9AD2-7E4FC41EA627}" type="slidenum">
              <a:rPr lang="en-US" smtClean="0"/>
              <a:pPr/>
              <a:t>121</a:t>
            </a:fld>
            <a:endParaRPr lang="en-US" dirty="0"/>
          </a:p>
        </p:txBody>
      </p:sp>
      <p:sp>
        <p:nvSpPr>
          <p:cNvPr id="4" name="Content Placeholder 3">
            <a:extLst>
              <a:ext uri="{FF2B5EF4-FFF2-40B4-BE49-F238E27FC236}">
                <a16:creationId xmlns:a16="http://schemas.microsoft.com/office/drawing/2014/main" id="{75F05048-562F-4FFE-947D-7CBDA949AE59}"/>
              </a:ext>
            </a:extLst>
          </p:cNvPr>
          <p:cNvSpPr>
            <a:spLocks noGrp="1"/>
          </p:cNvSpPr>
          <p:nvPr>
            <p:ph idx="1"/>
          </p:nvPr>
        </p:nvSpPr>
        <p:spPr/>
        <p:txBody>
          <a:bodyPr/>
          <a:lstStyle/>
          <a:p>
            <a:r>
              <a:rPr lang="en-US" sz="1600" dirty="0"/>
              <a:t>Displays stats about virtual memory and other system resources.</a:t>
            </a:r>
          </a:p>
          <a:p>
            <a:r>
              <a:rPr lang="en-US" sz="1600" dirty="0"/>
              <a:t>Reports on averages since boot by default.</a:t>
            </a:r>
          </a:p>
          <a:p>
            <a:r>
              <a:rPr lang="en-US" sz="1600" dirty="0"/>
              <a:t>You can specify a delay value for a period of time.</a:t>
            </a:r>
          </a:p>
          <a:p>
            <a:r>
              <a:rPr lang="en-US" sz="1600" dirty="0"/>
              <a:t>Memory stats:</a:t>
            </a:r>
          </a:p>
          <a:p>
            <a:pPr lvl="1"/>
            <a:r>
              <a:rPr lang="en-US" sz="1400" dirty="0"/>
              <a:t>Total virtual memory</a:t>
            </a:r>
          </a:p>
          <a:p>
            <a:pPr lvl="1"/>
            <a:r>
              <a:rPr lang="en-US" sz="1400" dirty="0"/>
              <a:t>Free virtual memory</a:t>
            </a:r>
          </a:p>
          <a:p>
            <a:pPr lvl="1"/>
            <a:r>
              <a:rPr lang="en-US" sz="1400" dirty="0"/>
              <a:t>Virtual memory used in buffers/cache</a:t>
            </a:r>
          </a:p>
          <a:p>
            <a:pPr lvl="1"/>
            <a:r>
              <a:rPr lang="en-US" sz="1400" dirty="0"/>
              <a:t>Memory in swap space</a:t>
            </a:r>
          </a:p>
          <a:p>
            <a:r>
              <a:rPr lang="en-US" sz="1600" dirty="0"/>
              <a:t>CPU stats:</a:t>
            </a:r>
          </a:p>
          <a:p>
            <a:pPr lvl="1"/>
            <a:r>
              <a:rPr lang="en-US" sz="1400" dirty="0"/>
              <a:t>Time spent in user space</a:t>
            </a:r>
          </a:p>
          <a:p>
            <a:pPr lvl="1"/>
            <a:r>
              <a:rPr lang="en-US" sz="1400" dirty="0"/>
              <a:t>Time spent in kernel space</a:t>
            </a:r>
          </a:p>
          <a:p>
            <a:pPr lvl="1"/>
            <a:r>
              <a:rPr lang="en-US" sz="1400" dirty="0"/>
              <a:t>Time spent idle</a:t>
            </a:r>
          </a:p>
          <a:p>
            <a:pPr lvl="1"/>
            <a:r>
              <a:rPr lang="en-US" sz="1400" dirty="0"/>
              <a:t>Time spent waiting for I/O</a:t>
            </a:r>
          </a:p>
        </p:txBody>
      </p:sp>
    </p:spTree>
    <p:extLst>
      <p:ext uri="{BB962C8B-B14F-4D97-AF65-F5344CB8AC3E}">
        <p14:creationId xmlns:p14="http://schemas.microsoft.com/office/powerpoint/2010/main" val="38983668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0CF274-06B7-4021-B48C-2142D31E006B}"/>
              </a:ext>
            </a:extLst>
          </p:cNvPr>
          <p:cNvSpPr>
            <a:spLocks noGrp="1"/>
          </p:cNvSpPr>
          <p:nvPr>
            <p:ph type="title"/>
          </p:nvPr>
        </p:nvSpPr>
        <p:spPr/>
        <p:txBody>
          <a:bodyPr/>
          <a:lstStyle/>
          <a:p>
            <a:r>
              <a:rPr lang="en-US" dirty="0"/>
              <a:t>The </a:t>
            </a:r>
            <a:r>
              <a:rPr lang="en-US" dirty="0">
                <a:latin typeface="Cutive Mono" panose="020B0604020202020204" charset="0"/>
              </a:rPr>
              <a:t>vmstat</a:t>
            </a:r>
            <a:r>
              <a:rPr lang="en-US" dirty="0"/>
              <a:t> Command (Slide 2 of 2)</a:t>
            </a:r>
          </a:p>
        </p:txBody>
      </p:sp>
      <p:sp>
        <p:nvSpPr>
          <p:cNvPr id="3" name="Slide Number Placeholder 2">
            <a:extLst>
              <a:ext uri="{FF2B5EF4-FFF2-40B4-BE49-F238E27FC236}">
                <a16:creationId xmlns:a16="http://schemas.microsoft.com/office/drawing/2014/main" id="{14A1D1CE-3A41-4E56-B3C5-80ECE9C9DC8A}"/>
              </a:ext>
            </a:extLst>
          </p:cNvPr>
          <p:cNvSpPr>
            <a:spLocks noGrp="1"/>
          </p:cNvSpPr>
          <p:nvPr>
            <p:ph type="sldNum" sz="quarter" idx="4"/>
          </p:nvPr>
        </p:nvSpPr>
        <p:spPr/>
        <p:txBody>
          <a:bodyPr/>
          <a:lstStyle/>
          <a:p>
            <a:fld id="{2066355A-084C-D24E-9AD2-7E4FC41EA627}" type="slidenum">
              <a:rPr lang="en-US" smtClean="0"/>
              <a:pPr/>
              <a:t>122</a:t>
            </a:fld>
            <a:endParaRPr lang="en-US" dirty="0"/>
          </a:p>
        </p:txBody>
      </p:sp>
      <p:pic>
        <p:nvPicPr>
          <p:cNvPr id="4" name="Picture 3">
            <a:extLst>
              <a:ext uri="{FF2B5EF4-FFF2-40B4-BE49-F238E27FC236}">
                <a16:creationId xmlns:a16="http://schemas.microsoft.com/office/drawing/2014/main" id="{191E69C5-A047-4F57-BAE6-F84E78C67BAA}"/>
              </a:ext>
            </a:extLst>
          </p:cNvPr>
          <p:cNvPicPr>
            <a:picLocks noChangeAspect="1"/>
          </p:cNvPicPr>
          <p:nvPr/>
        </p:nvPicPr>
        <p:blipFill>
          <a:blip r:embed="rId2"/>
          <a:stretch>
            <a:fillRect/>
          </a:stretch>
        </p:blipFill>
        <p:spPr>
          <a:xfrm>
            <a:off x="942922" y="1025207"/>
            <a:ext cx="7258157" cy="3514708"/>
          </a:xfrm>
          <a:prstGeom prst="rect">
            <a:avLst/>
          </a:prstGeom>
        </p:spPr>
      </p:pic>
    </p:spTree>
    <p:extLst>
      <p:ext uri="{BB962C8B-B14F-4D97-AF65-F5344CB8AC3E}">
        <p14:creationId xmlns:p14="http://schemas.microsoft.com/office/powerpoint/2010/main" val="2396952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15C0-8823-4003-ABBE-565D5773569E}"/>
              </a:ext>
            </a:extLst>
          </p:cNvPr>
          <p:cNvSpPr>
            <a:spLocks noGrp="1"/>
          </p:cNvSpPr>
          <p:nvPr>
            <p:ph type="title"/>
          </p:nvPr>
        </p:nvSpPr>
        <p:spPr/>
        <p:txBody>
          <a:bodyPr/>
          <a:lstStyle/>
          <a:p>
            <a:r>
              <a:rPr lang="en-US" dirty="0"/>
              <a:t>OOM Killer</a:t>
            </a:r>
          </a:p>
        </p:txBody>
      </p:sp>
      <p:sp>
        <p:nvSpPr>
          <p:cNvPr id="6" name="Text Placeholder 5">
            <a:extLst>
              <a:ext uri="{FF2B5EF4-FFF2-40B4-BE49-F238E27FC236}">
                <a16:creationId xmlns:a16="http://schemas.microsoft.com/office/drawing/2014/main" id="{8E87A6A9-E219-463C-9AF4-C5B5E11EF701}"/>
              </a:ext>
            </a:extLst>
          </p:cNvPr>
          <p:cNvSpPr>
            <a:spLocks noGrp="1"/>
          </p:cNvSpPr>
          <p:nvPr>
            <p:ph type="body" sz="quarter" idx="13"/>
          </p:nvPr>
        </p:nvSpPr>
        <p:spPr/>
        <p:txBody>
          <a:bodyPr/>
          <a:lstStyle/>
          <a:p>
            <a:r>
              <a:rPr lang="en-US" dirty="0"/>
              <a:t>A feature of the Linux kernel that determines what process(es) to kill when the system is extremely low on memory.</a:t>
            </a:r>
          </a:p>
        </p:txBody>
      </p:sp>
      <p:sp>
        <p:nvSpPr>
          <p:cNvPr id="3" name="Slide Number Placeholder 2">
            <a:extLst>
              <a:ext uri="{FF2B5EF4-FFF2-40B4-BE49-F238E27FC236}">
                <a16:creationId xmlns:a16="http://schemas.microsoft.com/office/drawing/2014/main" id="{2EE834A8-0149-44BB-B07C-3DD89DC4AC3F}"/>
              </a:ext>
            </a:extLst>
          </p:cNvPr>
          <p:cNvSpPr>
            <a:spLocks noGrp="1"/>
          </p:cNvSpPr>
          <p:nvPr>
            <p:ph type="sldNum" sz="quarter" idx="4"/>
          </p:nvPr>
        </p:nvSpPr>
        <p:spPr/>
        <p:txBody>
          <a:bodyPr/>
          <a:lstStyle/>
          <a:p>
            <a:fld id="{2066355A-084C-D24E-9AD2-7E4FC41EA627}" type="slidenum">
              <a:rPr lang="en-US" smtClean="0"/>
              <a:pPr/>
              <a:t>123</a:t>
            </a:fld>
            <a:endParaRPr lang="en-US" dirty="0"/>
          </a:p>
        </p:txBody>
      </p:sp>
      <p:sp>
        <p:nvSpPr>
          <p:cNvPr id="5" name="Content Placeholder 4">
            <a:extLst>
              <a:ext uri="{FF2B5EF4-FFF2-40B4-BE49-F238E27FC236}">
                <a16:creationId xmlns:a16="http://schemas.microsoft.com/office/drawing/2014/main" id="{6B5E5781-1C03-4A23-821F-B676AB3893D9}"/>
              </a:ext>
            </a:extLst>
          </p:cNvPr>
          <p:cNvSpPr>
            <a:spLocks noGrp="1"/>
          </p:cNvSpPr>
          <p:nvPr>
            <p:ph idx="1"/>
          </p:nvPr>
        </p:nvSpPr>
        <p:spPr/>
        <p:txBody>
          <a:bodyPr/>
          <a:lstStyle/>
          <a:p>
            <a:r>
              <a:rPr lang="en-US" dirty="0"/>
              <a:t>Continues to kill processes until memory is free for smooth operation.</a:t>
            </a:r>
          </a:p>
          <a:p>
            <a:r>
              <a:rPr lang="en-US" dirty="0"/>
              <a:t>Uses an algorithm to determine optimal processes to kill.</a:t>
            </a:r>
          </a:p>
          <a:p>
            <a:pPr lvl="1"/>
            <a:r>
              <a:rPr lang="en-US" dirty="0"/>
              <a:t>Assigns each process an OOM score.</a:t>
            </a:r>
          </a:p>
          <a:p>
            <a:pPr lvl="1"/>
            <a:r>
              <a:rPr lang="en-US" dirty="0"/>
              <a:t>Higher the score, higher the chance of being killed.</a:t>
            </a:r>
          </a:p>
          <a:p>
            <a:pPr lvl="1"/>
            <a:r>
              <a:rPr lang="en-US" dirty="0"/>
              <a:t>Considers what will free up most memory and what will have least impact.</a:t>
            </a:r>
          </a:p>
          <a:p>
            <a:r>
              <a:rPr lang="en-US" dirty="0"/>
              <a:t>You can control its behavior if desired.</a:t>
            </a:r>
          </a:p>
          <a:p>
            <a:pPr lvl="1"/>
            <a:r>
              <a:rPr lang="en-US" dirty="0"/>
              <a:t>Mount </a:t>
            </a:r>
            <a:r>
              <a:rPr lang="en-US" dirty="0">
                <a:latin typeface="Cutive Mono" panose="020B0604020202020204" charset="0"/>
              </a:rPr>
              <a:t>oom</a:t>
            </a:r>
            <a:r>
              <a:rPr lang="en-US" dirty="0"/>
              <a:t> control group.</a:t>
            </a:r>
          </a:p>
          <a:p>
            <a:pPr lvl="1"/>
            <a:r>
              <a:rPr lang="en-US" dirty="0"/>
              <a:t>Create directory and </a:t>
            </a:r>
            <a:r>
              <a:rPr lang="en-US" dirty="0">
                <a:latin typeface="Cutive Mono" panose="020B0604020202020204" charset="0"/>
              </a:rPr>
              <a:t>tasks</a:t>
            </a:r>
            <a:r>
              <a:rPr lang="en-US" dirty="0"/>
              <a:t> file with PIDs of relevant processes.</a:t>
            </a:r>
          </a:p>
          <a:p>
            <a:pPr lvl="1"/>
            <a:r>
              <a:rPr lang="en-US" dirty="0"/>
              <a:t>Create </a:t>
            </a:r>
            <a:r>
              <a:rPr lang="en-US" dirty="0">
                <a:latin typeface="Cutive Mono" panose="020B0604020202020204" charset="0"/>
              </a:rPr>
              <a:t>oom.priority</a:t>
            </a:r>
            <a:r>
              <a:rPr lang="en-US" dirty="0"/>
              <a:t> with high or low number to determine kill priority.</a:t>
            </a:r>
          </a:p>
        </p:txBody>
      </p:sp>
    </p:spTree>
    <p:extLst>
      <p:ext uri="{BB962C8B-B14F-4D97-AF65-F5344CB8AC3E}">
        <p14:creationId xmlns:p14="http://schemas.microsoft.com/office/powerpoint/2010/main" val="912206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F6C3C73-1A4A-45A1-BAF8-26A153171156}"/>
              </a:ext>
            </a:extLst>
          </p:cNvPr>
          <p:cNvSpPr>
            <a:spLocks noGrp="1"/>
          </p:cNvSpPr>
          <p:nvPr>
            <p:ph type="title"/>
          </p:nvPr>
        </p:nvSpPr>
        <p:spPr/>
        <p:txBody>
          <a:bodyPr/>
          <a:lstStyle/>
          <a:p>
            <a:r>
              <a:rPr lang="en-US" dirty="0"/>
              <a:t>Swap Space Configuration</a:t>
            </a:r>
          </a:p>
        </p:txBody>
      </p:sp>
      <p:sp>
        <p:nvSpPr>
          <p:cNvPr id="4" name="Slide Number Placeholder 3">
            <a:extLst>
              <a:ext uri="{FF2B5EF4-FFF2-40B4-BE49-F238E27FC236}">
                <a16:creationId xmlns:a16="http://schemas.microsoft.com/office/drawing/2014/main" id="{B6B939DA-677F-4DA5-8A36-E5D7221421DA}"/>
              </a:ext>
            </a:extLst>
          </p:cNvPr>
          <p:cNvSpPr>
            <a:spLocks noGrp="1"/>
          </p:cNvSpPr>
          <p:nvPr>
            <p:ph type="sldNum" sz="quarter" idx="4"/>
          </p:nvPr>
        </p:nvSpPr>
        <p:spPr/>
        <p:txBody>
          <a:bodyPr/>
          <a:lstStyle/>
          <a:p>
            <a:fld id="{2066355A-084C-D24E-9AD2-7E4FC41EA627}" type="slidenum">
              <a:rPr lang="en-US" smtClean="0"/>
              <a:pPr/>
              <a:t>124</a:t>
            </a:fld>
            <a:endParaRPr lang="en-US" dirty="0"/>
          </a:p>
        </p:txBody>
      </p:sp>
      <p:sp>
        <p:nvSpPr>
          <p:cNvPr id="7" name="Content Placeholder 6">
            <a:extLst>
              <a:ext uri="{FF2B5EF4-FFF2-40B4-BE49-F238E27FC236}">
                <a16:creationId xmlns:a16="http://schemas.microsoft.com/office/drawing/2014/main" id="{1DBB0BFC-942D-4752-B44F-0F5502D1CCA7}"/>
              </a:ext>
            </a:extLst>
          </p:cNvPr>
          <p:cNvSpPr>
            <a:spLocks noGrp="1"/>
          </p:cNvSpPr>
          <p:nvPr>
            <p:ph idx="1"/>
          </p:nvPr>
        </p:nvSpPr>
        <p:spPr/>
        <p:txBody>
          <a:bodyPr/>
          <a:lstStyle/>
          <a:p>
            <a:r>
              <a:rPr lang="en-US" dirty="0"/>
              <a:t>Can alleviate memory issues.</a:t>
            </a:r>
          </a:p>
          <a:p>
            <a:pPr lvl="1"/>
            <a:r>
              <a:rPr lang="en-US" dirty="0"/>
              <a:t>More important on systems with low RAM.</a:t>
            </a:r>
          </a:p>
          <a:p>
            <a:pPr lvl="1"/>
            <a:r>
              <a:rPr lang="en-US" dirty="0"/>
              <a:t>Not a replacement for adding more RAM.</a:t>
            </a:r>
          </a:p>
          <a:p>
            <a:pPr lvl="1"/>
            <a:r>
              <a:rPr lang="en-US" dirty="0"/>
              <a:t>Can still help with sluggishness/unresponsiveness/crashes.</a:t>
            </a:r>
          </a:p>
        </p:txBody>
      </p:sp>
      <p:pic>
        <p:nvPicPr>
          <p:cNvPr id="5" name="Picture 4">
            <a:extLst>
              <a:ext uri="{FF2B5EF4-FFF2-40B4-BE49-F238E27FC236}">
                <a16:creationId xmlns:a16="http://schemas.microsoft.com/office/drawing/2014/main" id="{BBAD7521-1E7B-427A-8B4E-1CB55AEA3244}"/>
              </a:ext>
            </a:extLst>
          </p:cNvPr>
          <p:cNvPicPr>
            <a:picLocks noChangeAspect="1"/>
          </p:cNvPicPr>
          <p:nvPr/>
        </p:nvPicPr>
        <p:blipFill>
          <a:blip r:embed="rId2"/>
          <a:stretch>
            <a:fillRect/>
          </a:stretch>
        </p:blipFill>
        <p:spPr>
          <a:xfrm>
            <a:off x="1220511" y="2571750"/>
            <a:ext cx="6702978" cy="1535591"/>
          </a:xfrm>
          <a:prstGeom prst="rect">
            <a:avLst/>
          </a:prstGeom>
        </p:spPr>
      </p:pic>
    </p:spTree>
    <p:extLst>
      <p:ext uri="{BB962C8B-B14F-4D97-AF65-F5344CB8AC3E}">
        <p14:creationId xmlns:p14="http://schemas.microsoft.com/office/powerpoint/2010/main" val="16481342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E267AB-290D-47B8-B17C-62F9ECF785F6}"/>
              </a:ext>
            </a:extLst>
          </p:cNvPr>
          <p:cNvSpPr>
            <a:spLocks noGrp="1"/>
          </p:cNvSpPr>
          <p:nvPr>
            <p:ph type="title"/>
          </p:nvPr>
        </p:nvSpPr>
        <p:spPr/>
        <p:txBody>
          <a:bodyPr/>
          <a:lstStyle/>
          <a:p>
            <a:r>
              <a:rPr lang="en-US" dirty="0"/>
              <a:t>The mkswap Command</a:t>
            </a:r>
          </a:p>
        </p:txBody>
      </p:sp>
      <p:sp>
        <p:nvSpPr>
          <p:cNvPr id="4" name="Slide Number Placeholder 3">
            <a:extLst>
              <a:ext uri="{FF2B5EF4-FFF2-40B4-BE49-F238E27FC236}">
                <a16:creationId xmlns:a16="http://schemas.microsoft.com/office/drawing/2014/main" id="{C7EE5732-698D-4FCB-BA77-E3C2105497A5}"/>
              </a:ext>
            </a:extLst>
          </p:cNvPr>
          <p:cNvSpPr>
            <a:spLocks noGrp="1"/>
          </p:cNvSpPr>
          <p:nvPr>
            <p:ph type="sldNum" sz="quarter" idx="4"/>
          </p:nvPr>
        </p:nvSpPr>
        <p:spPr/>
        <p:txBody>
          <a:bodyPr/>
          <a:lstStyle/>
          <a:p>
            <a:fld id="{2066355A-084C-D24E-9AD2-7E4FC41EA627}" type="slidenum">
              <a:rPr lang="en-US" smtClean="0"/>
              <a:pPr/>
              <a:t>125</a:t>
            </a:fld>
            <a:endParaRPr lang="en-US" dirty="0"/>
          </a:p>
        </p:txBody>
      </p:sp>
      <p:sp>
        <p:nvSpPr>
          <p:cNvPr id="7" name="Content Placeholder 6">
            <a:extLst>
              <a:ext uri="{FF2B5EF4-FFF2-40B4-BE49-F238E27FC236}">
                <a16:creationId xmlns:a16="http://schemas.microsoft.com/office/drawing/2014/main" id="{04871DA4-4DA6-441C-A5E3-B46D8F55B25F}"/>
              </a:ext>
            </a:extLst>
          </p:cNvPr>
          <p:cNvSpPr>
            <a:spLocks noGrp="1"/>
          </p:cNvSpPr>
          <p:nvPr>
            <p:ph idx="1"/>
          </p:nvPr>
        </p:nvSpPr>
        <p:spPr/>
        <p:txBody>
          <a:bodyPr/>
          <a:lstStyle/>
          <a:p>
            <a:r>
              <a:rPr lang="en-US" dirty="0"/>
              <a:t>Creates swap space on a partition.</a:t>
            </a:r>
          </a:p>
          <a:p>
            <a:r>
              <a:rPr lang="en-US" dirty="0"/>
              <a:t>Used when you want to move swap somewhere else (e.g., to save space).</a:t>
            </a:r>
          </a:p>
        </p:txBody>
      </p:sp>
      <p:graphicFrame>
        <p:nvGraphicFramePr>
          <p:cNvPr id="8" name="Group 23">
            <a:extLst>
              <a:ext uri="{FF2B5EF4-FFF2-40B4-BE49-F238E27FC236}">
                <a16:creationId xmlns:a16="http://schemas.microsoft.com/office/drawing/2014/main" id="{E1327D4F-E3FE-4A21-946D-FFA6CE4ABFD8}"/>
              </a:ext>
            </a:extLst>
          </p:cNvPr>
          <p:cNvGraphicFramePr>
            <a:graphicFrameLocks noGrp="1"/>
          </p:cNvGraphicFramePr>
          <p:nvPr>
            <p:extLst>
              <p:ext uri="{D42A27DB-BD31-4B8C-83A1-F6EECF244321}">
                <p14:modId xmlns:p14="http://schemas.microsoft.com/office/powerpoint/2010/main" val="2934494399"/>
              </p:ext>
            </p:extLst>
          </p:nvPr>
        </p:nvGraphicFramePr>
        <p:xfrm>
          <a:off x="950210" y="1942384"/>
          <a:ext cx="7239000" cy="1643516"/>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Verify device is free from bad sectors before mounting swap space.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Set page size to be used.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 {label}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Activate swap space using labels.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53120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7AC9-59B8-45B4-AA22-F0439D387B2B}"/>
              </a:ext>
            </a:extLst>
          </p:cNvPr>
          <p:cNvSpPr>
            <a:spLocks noGrp="1"/>
          </p:cNvSpPr>
          <p:nvPr>
            <p:ph type="title"/>
          </p:nvPr>
        </p:nvSpPr>
        <p:spPr/>
        <p:txBody>
          <a:bodyPr/>
          <a:lstStyle/>
          <a:p>
            <a:r>
              <a:rPr lang="en-US" dirty="0"/>
              <a:t>Swap Partition Management Commands</a:t>
            </a:r>
          </a:p>
        </p:txBody>
      </p:sp>
      <p:sp>
        <p:nvSpPr>
          <p:cNvPr id="3" name="Slide Number Placeholder 2">
            <a:extLst>
              <a:ext uri="{FF2B5EF4-FFF2-40B4-BE49-F238E27FC236}">
                <a16:creationId xmlns:a16="http://schemas.microsoft.com/office/drawing/2014/main" id="{D6E2D6F9-8CCB-4E77-B377-D06F1C101251}"/>
              </a:ext>
            </a:extLst>
          </p:cNvPr>
          <p:cNvSpPr>
            <a:spLocks noGrp="1"/>
          </p:cNvSpPr>
          <p:nvPr>
            <p:ph type="sldNum" sz="quarter" idx="4"/>
          </p:nvPr>
        </p:nvSpPr>
        <p:spPr/>
        <p:txBody>
          <a:bodyPr/>
          <a:lstStyle/>
          <a:p>
            <a:fld id="{2066355A-084C-D24E-9AD2-7E4FC41EA627}" type="slidenum">
              <a:rPr lang="en-US" smtClean="0"/>
              <a:pPr/>
              <a:t>126</a:t>
            </a:fld>
            <a:endParaRPr lang="en-US" dirty="0"/>
          </a:p>
        </p:txBody>
      </p:sp>
      <p:sp>
        <p:nvSpPr>
          <p:cNvPr id="4" name="Content Placeholder 3">
            <a:extLst>
              <a:ext uri="{FF2B5EF4-FFF2-40B4-BE49-F238E27FC236}">
                <a16:creationId xmlns:a16="http://schemas.microsoft.com/office/drawing/2014/main" id="{86F86AC3-56B4-4A1E-BC78-04CC5AA67030}"/>
              </a:ext>
            </a:extLst>
          </p:cNvPr>
          <p:cNvSpPr>
            <a:spLocks noGrp="1"/>
          </p:cNvSpPr>
          <p:nvPr>
            <p:ph idx="1"/>
          </p:nvPr>
        </p:nvSpPr>
        <p:spPr/>
        <p:txBody>
          <a:bodyPr/>
          <a:lstStyle/>
          <a:p>
            <a:r>
              <a:rPr lang="en-US" dirty="0">
                <a:latin typeface="Cutive Mono" panose="020B0604020202020204" charset="0"/>
              </a:rPr>
              <a:t>swapon</a:t>
            </a:r>
            <a:r>
              <a:rPr lang="en-US" dirty="0"/>
              <a:t> activates a swap partition.</a:t>
            </a:r>
          </a:p>
          <a:p>
            <a:r>
              <a:rPr lang="en-US" dirty="0">
                <a:latin typeface="Cutive Mono" panose="020B0604020202020204" charset="0"/>
              </a:rPr>
              <a:t>swapoff</a:t>
            </a:r>
            <a:r>
              <a:rPr lang="en-US" dirty="0"/>
              <a:t> deactivates a swap partition.</a:t>
            </a:r>
          </a:p>
        </p:txBody>
      </p:sp>
      <p:graphicFrame>
        <p:nvGraphicFramePr>
          <p:cNvPr id="5" name="Group 23">
            <a:extLst>
              <a:ext uri="{FF2B5EF4-FFF2-40B4-BE49-F238E27FC236}">
                <a16:creationId xmlns:a16="http://schemas.microsoft.com/office/drawing/2014/main" id="{239B0026-88BF-41BD-8DBF-A6EFF991BB78}"/>
              </a:ext>
            </a:extLst>
          </p:cNvPr>
          <p:cNvGraphicFramePr>
            <a:graphicFrameLocks noGrp="1"/>
          </p:cNvGraphicFramePr>
          <p:nvPr>
            <p:extLst>
              <p:ext uri="{D42A27DB-BD31-4B8C-83A1-F6EECF244321}">
                <p14:modId xmlns:p14="http://schemas.microsoft.com/office/powerpoint/2010/main" val="1517841998"/>
              </p:ext>
            </p:extLst>
          </p:nvPr>
        </p:nvGraphicFramePr>
        <p:xfrm>
          <a:off x="2048952" y="2094784"/>
          <a:ext cx="5041516" cy="1643516"/>
        </p:xfrm>
        <a:graphic>
          <a:graphicData uri="http://schemas.openxmlformats.org/drawingml/2006/table">
            <a:tbl>
              <a:tblPr/>
              <a:tblGrid>
                <a:gridCol w="1487973">
                  <a:extLst>
                    <a:ext uri="{9D8B030D-6E8A-4147-A177-3AD203B41FA5}">
                      <a16:colId xmlns:a16="http://schemas.microsoft.com/office/drawing/2014/main" val="20000"/>
                    </a:ext>
                  </a:extLst>
                </a:gridCol>
                <a:gridCol w="3553543">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swapon -e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Skip non-existent devices.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swapon –a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Activate all of swap space.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swapoff –a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Deactivate all of swap space.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69822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E1A330-8586-48D0-92F5-39BC45045E9A}"/>
              </a:ext>
            </a:extLst>
          </p:cNvPr>
          <p:cNvSpPr>
            <a:spLocks noGrp="1"/>
          </p:cNvSpPr>
          <p:nvPr>
            <p:ph type="title"/>
          </p:nvPr>
        </p:nvSpPr>
        <p:spPr/>
        <p:txBody>
          <a:bodyPr/>
          <a:lstStyle/>
          <a:p>
            <a:r>
              <a:rPr lang="en-US" dirty="0"/>
              <a:t>Guidelines for Troubleshooting CPU and Memory Issues</a:t>
            </a:r>
          </a:p>
        </p:txBody>
      </p:sp>
      <p:sp>
        <p:nvSpPr>
          <p:cNvPr id="4" name="Slide Number Placeholder 3">
            <a:extLst>
              <a:ext uri="{FF2B5EF4-FFF2-40B4-BE49-F238E27FC236}">
                <a16:creationId xmlns:a16="http://schemas.microsoft.com/office/drawing/2014/main" id="{6FE2ECD2-1649-4246-BADC-25311B0403B0}"/>
              </a:ext>
            </a:extLst>
          </p:cNvPr>
          <p:cNvSpPr>
            <a:spLocks noGrp="1"/>
          </p:cNvSpPr>
          <p:nvPr>
            <p:ph type="sldNum" sz="quarter" idx="4"/>
          </p:nvPr>
        </p:nvSpPr>
        <p:spPr/>
        <p:txBody>
          <a:bodyPr/>
          <a:lstStyle/>
          <a:p>
            <a:fld id="{2066355A-084C-D24E-9AD2-7E4FC41EA627}" type="slidenum">
              <a:rPr lang="en-US" smtClean="0"/>
              <a:pPr/>
              <a:t>127</a:t>
            </a:fld>
            <a:endParaRPr lang="en-US" dirty="0"/>
          </a:p>
        </p:txBody>
      </p:sp>
      <p:sp>
        <p:nvSpPr>
          <p:cNvPr id="7" name="Content Placeholder 6">
            <a:extLst>
              <a:ext uri="{FF2B5EF4-FFF2-40B4-BE49-F238E27FC236}">
                <a16:creationId xmlns:a16="http://schemas.microsoft.com/office/drawing/2014/main" id="{0916A59D-70AB-41D8-99A1-B7087A630233}"/>
              </a:ext>
            </a:extLst>
          </p:cNvPr>
          <p:cNvSpPr>
            <a:spLocks noGrp="1"/>
          </p:cNvSpPr>
          <p:nvPr>
            <p:ph idx="1"/>
          </p:nvPr>
        </p:nvSpPr>
        <p:spPr/>
        <p:txBody>
          <a:bodyPr/>
          <a:lstStyle/>
          <a:p>
            <a:r>
              <a:rPr lang="en-US" dirty="0"/>
              <a:t>Identify key CPU info from </a:t>
            </a:r>
            <a:r>
              <a:rPr lang="en-US" dirty="0">
                <a:latin typeface="Cutive Mono" panose="020B0604020202020204" charset="0"/>
              </a:rPr>
              <a:t>/proc/cpuinfo</a:t>
            </a:r>
          </a:p>
          <a:p>
            <a:r>
              <a:rPr lang="en-US" dirty="0"/>
              <a:t>Use </a:t>
            </a:r>
            <a:r>
              <a:rPr lang="en-US" dirty="0">
                <a:latin typeface="Cutive Mono" panose="020B0604020202020204" charset="0"/>
              </a:rPr>
              <a:t>uptime</a:t>
            </a:r>
            <a:r>
              <a:rPr lang="en-US" dirty="0"/>
              <a:t> to identify CPU load averages.</a:t>
            </a:r>
          </a:p>
          <a:p>
            <a:r>
              <a:rPr lang="en-US" dirty="0"/>
              <a:t>Use </a:t>
            </a:r>
            <a:r>
              <a:rPr lang="en-US" dirty="0">
                <a:latin typeface="Cutive Mono" panose="020B0604020202020204" charset="0"/>
              </a:rPr>
              <a:t>sar</a:t>
            </a:r>
            <a:r>
              <a:rPr lang="en-US" dirty="0"/>
              <a:t> to see what is causing CPU load and when.</a:t>
            </a:r>
          </a:p>
          <a:p>
            <a:r>
              <a:rPr lang="en-US" dirty="0"/>
              <a:t>Identify key memory usage info from </a:t>
            </a:r>
            <a:r>
              <a:rPr lang="en-US" dirty="0">
                <a:latin typeface="Cutive Mono" panose="020B0604020202020204" charset="0"/>
              </a:rPr>
              <a:t>/proc/cpuinfo</a:t>
            </a:r>
          </a:p>
          <a:p>
            <a:r>
              <a:rPr lang="en-US" dirty="0"/>
              <a:t>Use </a:t>
            </a:r>
            <a:r>
              <a:rPr lang="en-US" dirty="0">
                <a:latin typeface="Cutive Mono" panose="020B0604020202020204" charset="0"/>
              </a:rPr>
              <a:t>free</a:t>
            </a:r>
            <a:r>
              <a:rPr lang="en-US" dirty="0"/>
              <a:t> to analyze memory usage info.</a:t>
            </a:r>
          </a:p>
          <a:p>
            <a:r>
              <a:rPr lang="en-US" dirty="0"/>
              <a:t>Use </a:t>
            </a:r>
            <a:r>
              <a:rPr lang="en-US" dirty="0">
                <a:latin typeface="Cutive Mono" panose="020B0604020202020204" charset="0"/>
              </a:rPr>
              <a:t>vmstat</a:t>
            </a:r>
            <a:r>
              <a:rPr lang="en-US" dirty="0"/>
              <a:t> to retrieve CPU and memory usage info.</a:t>
            </a:r>
          </a:p>
          <a:p>
            <a:r>
              <a:rPr lang="en-US" dirty="0"/>
              <a:t>Consider tweaking OOM killer for your needs.</a:t>
            </a:r>
          </a:p>
          <a:p>
            <a:r>
              <a:rPr lang="en-US" dirty="0"/>
              <a:t>Consider creating more swap space.</a:t>
            </a:r>
          </a:p>
        </p:txBody>
      </p:sp>
    </p:spTree>
    <p:extLst>
      <p:ext uri="{BB962C8B-B14F-4D97-AF65-F5344CB8AC3E}">
        <p14:creationId xmlns:p14="http://schemas.microsoft.com/office/powerpoint/2010/main" val="37778104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1A99E4-D695-45F6-A513-029405764F1B}"/>
              </a:ext>
            </a:extLst>
          </p:cNvPr>
          <p:cNvSpPr>
            <a:spLocks noGrp="1"/>
          </p:cNvSpPr>
          <p:nvPr>
            <p:ph type="body" sz="quarter" idx="13"/>
          </p:nvPr>
        </p:nvSpPr>
        <p:spPr/>
        <p:txBody>
          <a:bodyPr/>
          <a:lstStyle/>
          <a:p>
            <a:r>
              <a:rPr lang="en-US" dirty="0"/>
              <a:t>Discussing CPU and Memory Issues</a:t>
            </a:r>
          </a:p>
        </p:txBody>
      </p:sp>
      <p:sp>
        <p:nvSpPr>
          <p:cNvPr id="3" name="Slide Number Placeholder 2">
            <a:extLst>
              <a:ext uri="{FF2B5EF4-FFF2-40B4-BE49-F238E27FC236}">
                <a16:creationId xmlns:a16="http://schemas.microsoft.com/office/drawing/2014/main" id="{B01F236F-6884-4363-BDCB-E3DF5CD187AE}"/>
              </a:ext>
            </a:extLst>
          </p:cNvPr>
          <p:cNvSpPr>
            <a:spLocks noGrp="1"/>
          </p:cNvSpPr>
          <p:nvPr>
            <p:ph type="sldNum" sz="quarter" idx="4"/>
          </p:nvPr>
        </p:nvSpPr>
        <p:spPr/>
        <p:txBody>
          <a:bodyPr/>
          <a:lstStyle/>
          <a:p>
            <a:fld id="{2066355A-084C-D24E-9AD2-7E4FC41EA627}" type="slidenum">
              <a:rPr lang="en-US" smtClean="0"/>
              <a:pPr/>
              <a:t>128</a:t>
            </a:fld>
            <a:endParaRPr lang="en-US" dirty="0"/>
          </a:p>
        </p:txBody>
      </p:sp>
    </p:spTree>
    <p:extLst>
      <p:ext uri="{BB962C8B-B14F-4D97-AF65-F5344CB8AC3E}">
        <p14:creationId xmlns:p14="http://schemas.microsoft.com/office/powerpoint/2010/main" val="15677306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16A0F2-54AE-6947-A214-457C472956CB}"/>
              </a:ext>
            </a:extLst>
          </p:cNvPr>
          <p:cNvSpPr>
            <a:spLocks noGrp="1"/>
          </p:cNvSpPr>
          <p:nvPr>
            <p:ph idx="1"/>
          </p:nvPr>
        </p:nvSpPr>
        <p:spPr/>
        <p:txBody>
          <a:bodyPr/>
          <a:lstStyle/>
          <a:p>
            <a:r>
              <a:rPr lang="en-US" b="1" dirty="0"/>
              <a:t>For a quick glance at CPU performance, what does the uptime command tell you about the system?</a:t>
            </a:r>
          </a:p>
          <a:p>
            <a:endParaRPr lang="en-US" b="1" dirty="0"/>
          </a:p>
          <a:p>
            <a:r>
              <a:rPr lang="en-US" b="1" dirty="0"/>
              <a:t>ANSWER:</a:t>
            </a:r>
          </a:p>
          <a:p>
            <a:pPr lvl="1"/>
            <a:r>
              <a:rPr lang="en-US" dirty="0"/>
              <a:t>The uptime command displays the CPU's load average for the last 1, 5, and 15 minutes.</a:t>
            </a:r>
          </a:p>
          <a:p>
            <a:endParaRPr lang="en-US" dirty="0"/>
          </a:p>
        </p:txBody>
      </p:sp>
      <p:sp>
        <p:nvSpPr>
          <p:cNvPr id="3" name="Title 2">
            <a:extLst>
              <a:ext uri="{FF2B5EF4-FFF2-40B4-BE49-F238E27FC236}">
                <a16:creationId xmlns:a16="http://schemas.microsoft.com/office/drawing/2014/main" id="{B05C6DB9-7ABD-B249-8DFF-8BD7A1B9FF86}"/>
              </a:ext>
            </a:extLst>
          </p:cNvPr>
          <p:cNvSpPr>
            <a:spLocks noGrp="1"/>
          </p:cNvSpPr>
          <p:nvPr>
            <p:ph type="title"/>
          </p:nvPr>
        </p:nvSpPr>
        <p:spPr/>
        <p:txBody>
          <a:bodyPr/>
          <a:lstStyle/>
          <a:p>
            <a:r>
              <a:rPr lang="en-US" dirty="0"/>
              <a:t>Activity 8-10: Discussing CPU and Memory Issues</a:t>
            </a:r>
          </a:p>
        </p:txBody>
      </p:sp>
      <p:sp>
        <p:nvSpPr>
          <p:cNvPr id="4" name="Slide Number Placeholder 3">
            <a:extLst>
              <a:ext uri="{FF2B5EF4-FFF2-40B4-BE49-F238E27FC236}">
                <a16:creationId xmlns:a16="http://schemas.microsoft.com/office/drawing/2014/main" id="{67D3AC24-B30D-7546-B97C-ABF34BFB96B5}"/>
              </a:ext>
            </a:extLst>
          </p:cNvPr>
          <p:cNvSpPr>
            <a:spLocks noGrp="1"/>
          </p:cNvSpPr>
          <p:nvPr>
            <p:ph type="sldNum" sz="quarter" idx="4"/>
          </p:nvPr>
        </p:nvSpPr>
        <p:spPr/>
        <p:txBody>
          <a:bodyPr/>
          <a:lstStyle/>
          <a:p>
            <a:fld id="{2066355A-084C-D24E-9AD2-7E4FC41EA627}" type="slidenum">
              <a:rPr lang="en-US" smtClean="0"/>
              <a:pPr/>
              <a:t>129</a:t>
            </a:fld>
            <a:endParaRPr lang="en-US" dirty="0"/>
          </a:p>
        </p:txBody>
      </p:sp>
    </p:spTree>
    <p:extLst>
      <p:ext uri="{BB962C8B-B14F-4D97-AF65-F5344CB8AC3E}">
        <p14:creationId xmlns:p14="http://schemas.microsoft.com/office/powerpoint/2010/main" val="26584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285D8-BB39-480A-B53B-69A0F2066467}"/>
              </a:ext>
            </a:extLst>
          </p:cNvPr>
          <p:cNvSpPr>
            <a:spLocks noGrp="1"/>
          </p:cNvSpPr>
          <p:nvPr>
            <p:ph type="title"/>
          </p:nvPr>
        </p:nvSpPr>
        <p:spPr/>
        <p:txBody>
          <a:bodyPr/>
          <a:lstStyle/>
          <a:p>
            <a:r>
              <a:rPr lang="en-US" dirty="0"/>
              <a:t>The </a:t>
            </a:r>
            <a:r>
              <a:rPr lang="en-US" dirty="0">
                <a:latin typeface="Cutive Mono" panose="020B0604020202020204" charset="0"/>
              </a:rPr>
              <a:t>localectl</a:t>
            </a:r>
            <a:r>
              <a:rPr lang="en-US" dirty="0"/>
              <a:t> Command (Slide 2 of 2)</a:t>
            </a:r>
          </a:p>
        </p:txBody>
      </p:sp>
      <p:sp>
        <p:nvSpPr>
          <p:cNvPr id="3" name="Slide Number Placeholder 2">
            <a:extLst>
              <a:ext uri="{FF2B5EF4-FFF2-40B4-BE49-F238E27FC236}">
                <a16:creationId xmlns:a16="http://schemas.microsoft.com/office/drawing/2014/main" id="{5085BD93-9BA7-4403-A715-46ACB22B4A92}"/>
              </a:ext>
            </a:extLst>
          </p:cNvPr>
          <p:cNvSpPr>
            <a:spLocks noGrp="1"/>
          </p:cNvSpPr>
          <p:nvPr>
            <p:ph type="sldNum" sz="quarter" idx="4"/>
          </p:nvPr>
        </p:nvSpPr>
        <p:spPr/>
        <p:txBody>
          <a:bodyPr/>
          <a:lstStyle/>
          <a:p>
            <a:fld id="{2066355A-084C-D24E-9AD2-7E4FC41EA627}" type="slidenum">
              <a:rPr lang="en-US" smtClean="0"/>
              <a:pPr/>
              <a:t>13</a:t>
            </a:fld>
            <a:endParaRPr lang="en-US" dirty="0"/>
          </a:p>
        </p:txBody>
      </p:sp>
      <p:pic>
        <p:nvPicPr>
          <p:cNvPr id="4" name="Picture 3">
            <a:extLst>
              <a:ext uri="{FF2B5EF4-FFF2-40B4-BE49-F238E27FC236}">
                <a16:creationId xmlns:a16="http://schemas.microsoft.com/office/drawing/2014/main" id="{176E3481-115B-4627-B7BF-99F6DE6EC37F}"/>
              </a:ext>
            </a:extLst>
          </p:cNvPr>
          <p:cNvPicPr>
            <a:picLocks noChangeAspect="1"/>
          </p:cNvPicPr>
          <p:nvPr/>
        </p:nvPicPr>
        <p:blipFill>
          <a:blip r:embed="rId2"/>
          <a:stretch>
            <a:fillRect/>
          </a:stretch>
        </p:blipFill>
        <p:spPr>
          <a:xfrm>
            <a:off x="1083717" y="1001145"/>
            <a:ext cx="6976567" cy="3378350"/>
          </a:xfrm>
          <a:prstGeom prst="rect">
            <a:avLst/>
          </a:prstGeom>
        </p:spPr>
      </p:pic>
    </p:spTree>
    <p:extLst>
      <p:ext uri="{BB962C8B-B14F-4D97-AF65-F5344CB8AC3E}">
        <p14:creationId xmlns:p14="http://schemas.microsoft.com/office/powerpoint/2010/main" val="40259084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16A0F2-54AE-6947-A214-457C472956CB}"/>
              </a:ext>
            </a:extLst>
          </p:cNvPr>
          <p:cNvSpPr>
            <a:spLocks noGrp="1"/>
          </p:cNvSpPr>
          <p:nvPr>
            <p:ph idx="1"/>
          </p:nvPr>
        </p:nvSpPr>
        <p:spPr/>
        <p:txBody>
          <a:bodyPr/>
          <a:lstStyle/>
          <a:p>
            <a:r>
              <a:rPr lang="en-US" b="1" dirty="0"/>
              <a:t>The Performance and Capacity Team in your company requires a system activity report on one of your Linux systems. The team contact has requested a CPU report. Which command can you issue to gather the information for the report?</a:t>
            </a:r>
          </a:p>
          <a:p>
            <a:endParaRPr lang="en-US" b="1" dirty="0"/>
          </a:p>
          <a:p>
            <a:r>
              <a:rPr lang="en-US" b="1" dirty="0"/>
              <a:t>ANSWER:</a:t>
            </a:r>
          </a:p>
          <a:p>
            <a:pPr lvl="1"/>
            <a:r>
              <a:rPr lang="en-US" dirty="0"/>
              <a:t>The </a:t>
            </a:r>
            <a:r>
              <a:rPr lang="en-US" dirty="0" err="1"/>
              <a:t>sar</a:t>
            </a:r>
            <a:r>
              <a:rPr lang="en-US" dirty="0"/>
              <a:t> -P ALL command gathers CPU statistics for all CPUs.</a:t>
            </a:r>
          </a:p>
          <a:p>
            <a:endParaRPr lang="en-US" dirty="0"/>
          </a:p>
        </p:txBody>
      </p:sp>
      <p:sp>
        <p:nvSpPr>
          <p:cNvPr id="3" name="Title 2">
            <a:extLst>
              <a:ext uri="{FF2B5EF4-FFF2-40B4-BE49-F238E27FC236}">
                <a16:creationId xmlns:a16="http://schemas.microsoft.com/office/drawing/2014/main" id="{B05C6DB9-7ABD-B249-8DFF-8BD7A1B9FF86}"/>
              </a:ext>
            </a:extLst>
          </p:cNvPr>
          <p:cNvSpPr>
            <a:spLocks noGrp="1"/>
          </p:cNvSpPr>
          <p:nvPr>
            <p:ph type="title"/>
          </p:nvPr>
        </p:nvSpPr>
        <p:spPr/>
        <p:txBody>
          <a:bodyPr/>
          <a:lstStyle/>
          <a:p>
            <a:r>
              <a:rPr lang="en-US" dirty="0"/>
              <a:t>Activity 8-10: Discussing CPU and Memory Issues</a:t>
            </a:r>
          </a:p>
        </p:txBody>
      </p:sp>
      <p:sp>
        <p:nvSpPr>
          <p:cNvPr id="4" name="Slide Number Placeholder 3">
            <a:extLst>
              <a:ext uri="{FF2B5EF4-FFF2-40B4-BE49-F238E27FC236}">
                <a16:creationId xmlns:a16="http://schemas.microsoft.com/office/drawing/2014/main" id="{67D3AC24-B30D-7546-B97C-ABF34BFB96B5}"/>
              </a:ext>
            </a:extLst>
          </p:cNvPr>
          <p:cNvSpPr>
            <a:spLocks noGrp="1"/>
          </p:cNvSpPr>
          <p:nvPr>
            <p:ph type="sldNum" sz="quarter" idx="4"/>
          </p:nvPr>
        </p:nvSpPr>
        <p:spPr/>
        <p:txBody>
          <a:bodyPr/>
          <a:lstStyle/>
          <a:p>
            <a:fld id="{2066355A-084C-D24E-9AD2-7E4FC41EA627}" type="slidenum">
              <a:rPr lang="en-US" smtClean="0"/>
              <a:pPr/>
              <a:t>130</a:t>
            </a:fld>
            <a:endParaRPr lang="en-US" dirty="0"/>
          </a:p>
        </p:txBody>
      </p:sp>
    </p:spTree>
    <p:extLst>
      <p:ext uri="{BB962C8B-B14F-4D97-AF65-F5344CB8AC3E}">
        <p14:creationId xmlns:p14="http://schemas.microsoft.com/office/powerpoint/2010/main" val="384887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16A0F2-54AE-6947-A214-457C472956CB}"/>
              </a:ext>
            </a:extLst>
          </p:cNvPr>
          <p:cNvSpPr>
            <a:spLocks noGrp="1"/>
          </p:cNvSpPr>
          <p:nvPr>
            <p:ph idx="1"/>
          </p:nvPr>
        </p:nvSpPr>
        <p:spPr/>
        <p:txBody>
          <a:bodyPr/>
          <a:lstStyle/>
          <a:p>
            <a:r>
              <a:rPr lang="en-US" b="1" dirty="0"/>
              <a:t>Some of your users have complained about one of the development servers being slow. With what command can you check the memory statistics that give you the best quick snapshot of memory performance?</a:t>
            </a:r>
          </a:p>
          <a:p>
            <a:endParaRPr lang="en-US" b="1" dirty="0"/>
          </a:p>
          <a:p>
            <a:r>
              <a:rPr lang="en-US" b="1" dirty="0"/>
              <a:t>ANSWER:</a:t>
            </a:r>
          </a:p>
          <a:p>
            <a:pPr lvl="1"/>
            <a:r>
              <a:rPr lang="en-US" dirty="0"/>
              <a:t>free -h -t gives you a complete look at memory performance in human-readable format. This also includes used swap space, which is important for determining if a system has serious memory issues.</a:t>
            </a:r>
          </a:p>
          <a:p>
            <a:endParaRPr lang="en-US" dirty="0"/>
          </a:p>
        </p:txBody>
      </p:sp>
      <p:sp>
        <p:nvSpPr>
          <p:cNvPr id="3" name="Title 2">
            <a:extLst>
              <a:ext uri="{FF2B5EF4-FFF2-40B4-BE49-F238E27FC236}">
                <a16:creationId xmlns:a16="http://schemas.microsoft.com/office/drawing/2014/main" id="{B05C6DB9-7ABD-B249-8DFF-8BD7A1B9FF86}"/>
              </a:ext>
            </a:extLst>
          </p:cNvPr>
          <p:cNvSpPr>
            <a:spLocks noGrp="1"/>
          </p:cNvSpPr>
          <p:nvPr>
            <p:ph type="title"/>
          </p:nvPr>
        </p:nvSpPr>
        <p:spPr/>
        <p:txBody>
          <a:bodyPr/>
          <a:lstStyle/>
          <a:p>
            <a:r>
              <a:rPr lang="en-US" dirty="0"/>
              <a:t>Activity 8-10: Discussing CPU and Memory Issues</a:t>
            </a:r>
          </a:p>
        </p:txBody>
      </p:sp>
      <p:sp>
        <p:nvSpPr>
          <p:cNvPr id="4" name="Slide Number Placeholder 3">
            <a:extLst>
              <a:ext uri="{FF2B5EF4-FFF2-40B4-BE49-F238E27FC236}">
                <a16:creationId xmlns:a16="http://schemas.microsoft.com/office/drawing/2014/main" id="{67D3AC24-B30D-7546-B97C-ABF34BFB96B5}"/>
              </a:ext>
            </a:extLst>
          </p:cNvPr>
          <p:cNvSpPr>
            <a:spLocks noGrp="1"/>
          </p:cNvSpPr>
          <p:nvPr>
            <p:ph type="sldNum" sz="quarter" idx="4"/>
          </p:nvPr>
        </p:nvSpPr>
        <p:spPr/>
        <p:txBody>
          <a:bodyPr/>
          <a:lstStyle/>
          <a:p>
            <a:fld id="{2066355A-084C-D24E-9AD2-7E4FC41EA627}" type="slidenum">
              <a:rPr lang="en-US" smtClean="0"/>
              <a:pPr/>
              <a:t>131</a:t>
            </a:fld>
            <a:endParaRPr lang="en-US" dirty="0"/>
          </a:p>
        </p:txBody>
      </p:sp>
    </p:spTree>
    <p:extLst>
      <p:ext uri="{BB962C8B-B14F-4D97-AF65-F5344CB8AC3E}">
        <p14:creationId xmlns:p14="http://schemas.microsoft.com/office/powerpoint/2010/main" val="356051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16A0F2-54AE-6947-A214-457C472956CB}"/>
              </a:ext>
            </a:extLst>
          </p:cNvPr>
          <p:cNvSpPr>
            <a:spLocks noGrp="1"/>
          </p:cNvSpPr>
          <p:nvPr>
            <p:ph idx="1"/>
          </p:nvPr>
        </p:nvSpPr>
        <p:spPr/>
        <p:txBody>
          <a:bodyPr/>
          <a:lstStyle/>
          <a:p>
            <a:r>
              <a:rPr lang="en-US" b="1" dirty="0"/>
              <a:t>The </a:t>
            </a:r>
            <a:r>
              <a:rPr lang="en-US" b="1" dirty="0" err="1"/>
              <a:t>vmstat</a:t>
            </a:r>
            <a:r>
              <a:rPr lang="en-US" b="1" dirty="0"/>
              <a:t> command is useful for displaying an overall performance snapshot, but running it once only displays information since the last reboot. How can you see a more comprehensive view of system performance using the </a:t>
            </a:r>
            <a:r>
              <a:rPr lang="en-US" b="1" dirty="0" err="1"/>
              <a:t>vmstat</a:t>
            </a:r>
            <a:r>
              <a:rPr lang="en-US" b="1" dirty="0"/>
              <a:t> command?</a:t>
            </a:r>
          </a:p>
          <a:p>
            <a:endParaRPr lang="en-US" b="1" dirty="0"/>
          </a:p>
          <a:p>
            <a:r>
              <a:rPr lang="en-US" b="1" dirty="0"/>
              <a:t>ANSWER:</a:t>
            </a:r>
          </a:p>
          <a:p>
            <a:pPr lvl="1"/>
            <a:r>
              <a:rPr lang="en-US" dirty="0"/>
              <a:t>The standard command to see system performance statistics using the </a:t>
            </a:r>
            <a:r>
              <a:rPr lang="en-US" dirty="0" err="1"/>
              <a:t>vmstat</a:t>
            </a:r>
            <a:r>
              <a:rPr lang="en-US" dirty="0"/>
              <a:t> command is </a:t>
            </a:r>
            <a:r>
              <a:rPr lang="en-US" dirty="0" err="1"/>
              <a:t>vmstat</a:t>
            </a:r>
            <a:r>
              <a:rPr lang="en-US" dirty="0"/>
              <a:t> 5 5 —This provides you with a comparison view from last reboot and four updated snapshots.</a:t>
            </a:r>
          </a:p>
          <a:p>
            <a:endParaRPr lang="en-US" dirty="0"/>
          </a:p>
        </p:txBody>
      </p:sp>
      <p:sp>
        <p:nvSpPr>
          <p:cNvPr id="3" name="Title 2">
            <a:extLst>
              <a:ext uri="{FF2B5EF4-FFF2-40B4-BE49-F238E27FC236}">
                <a16:creationId xmlns:a16="http://schemas.microsoft.com/office/drawing/2014/main" id="{B05C6DB9-7ABD-B249-8DFF-8BD7A1B9FF86}"/>
              </a:ext>
            </a:extLst>
          </p:cNvPr>
          <p:cNvSpPr>
            <a:spLocks noGrp="1"/>
          </p:cNvSpPr>
          <p:nvPr>
            <p:ph type="title"/>
          </p:nvPr>
        </p:nvSpPr>
        <p:spPr/>
        <p:txBody>
          <a:bodyPr/>
          <a:lstStyle/>
          <a:p>
            <a:r>
              <a:rPr lang="en-US" dirty="0"/>
              <a:t>Activity 8-10: Discussing CPU and Memory Issues</a:t>
            </a:r>
          </a:p>
        </p:txBody>
      </p:sp>
      <p:sp>
        <p:nvSpPr>
          <p:cNvPr id="4" name="Slide Number Placeholder 3">
            <a:extLst>
              <a:ext uri="{FF2B5EF4-FFF2-40B4-BE49-F238E27FC236}">
                <a16:creationId xmlns:a16="http://schemas.microsoft.com/office/drawing/2014/main" id="{67D3AC24-B30D-7546-B97C-ABF34BFB96B5}"/>
              </a:ext>
            </a:extLst>
          </p:cNvPr>
          <p:cNvSpPr>
            <a:spLocks noGrp="1"/>
          </p:cNvSpPr>
          <p:nvPr>
            <p:ph type="sldNum" sz="quarter" idx="4"/>
          </p:nvPr>
        </p:nvSpPr>
        <p:spPr/>
        <p:txBody>
          <a:bodyPr/>
          <a:lstStyle/>
          <a:p>
            <a:fld id="{2066355A-084C-D24E-9AD2-7E4FC41EA627}" type="slidenum">
              <a:rPr lang="en-US" smtClean="0"/>
              <a:pPr/>
              <a:t>132</a:t>
            </a:fld>
            <a:endParaRPr lang="en-US" dirty="0"/>
          </a:p>
        </p:txBody>
      </p:sp>
    </p:spTree>
    <p:extLst>
      <p:ext uri="{BB962C8B-B14F-4D97-AF65-F5344CB8AC3E}">
        <p14:creationId xmlns:p14="http://schemas.microsoft.com/office/powerpoint/2010/main" val="339239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16A0F2-54AE-6947-A214-457C472956CB}"/>
              </a:ext>
            </a:extLst>
          </p:cNvPr>
          <p:cNvSpPr>
            <a:spLocks noGrp="1"/>
          </p:cNvSpPr>
          <p:nvPr>
            <p:ph idx="1"/>
          </p:nvPr>
        </p:nvSpPr>
        <p:spPr/>
        <p:txBody>
          <a:bodyPr/>
          <a:lstStyle/>
          <a:p>
            <a:r>
              <a:rPr lang="en-US" b="1" dirty="0"/>
              <a:t>You may configure swap space on a Linux system but not necessarily make it active until you feel like the system requires it. How can you enable a system's configured swap space?</a:t>
            </a:r>
          </a:p>
          <a:p>
            <a:endParaRPr lang="en-US" b="1" dirty="0"/>
          </a:p>
          <a:p>
            <a:r>
              <a:rPr lang="en-US" b="1" dirty="0"/>
              <a:t>ANSWER:</a:t>
            </a:r>
          </a:p>
          <a:p>
            <a:pPr lvl="1"/>
            <a:r>
              <a:rPr lang="en-US" dirty="0"/>
              <a:t>The </a:t>
            </a:r>
            <a:r>
              <a:rPr lang="en-US" dirty="0" err="1"/>
              <a:t>sudo</a:t>
            </a:r>
            <a:r>
              <a:rPr lang="en-US" dirty="0"/>
              <a:t> </a:t>
            </a:r>
            <a:r>
              <a:rPr lang="en-US" dirty="0" err="1"/>
              <a:t>swapon</a:t>
            </a:r>
            <a:r>
              <a:rPr lang="en-US" dirty="0"/>
              <a:t> -a command activates all configured swap space on a Linux system.</a:t>
            </a:r>
          </a:p>
        </p:txBody>
      </p:sp>
      <p:sp>
        <p:nvSpPr>
          <p:cNvPr id="3" name="Title 2">
            <a:extLst>
              <a:ext uri="{FF2B5EF4-FFF2-40B4-BE49-F238E27FC236}">
                <a16:creationId xmlns:a16="http://schemas.microsoft.com/office/drawing/2014/main" id="{B05C6DB9-7ABD-B249-8DFF-8BD7A1B9FF86}"/>
              </a:ext>
            </a:extLst>
          </p:cNvPr>
          <p:cNvSpPr>
            <a:spLocks noGrp="1"/>
          </p:cNvSpPr>
          <p:nvPr>
            <p:ph type="title"/>
          </p:nvPr>
        </p:nvSpPr>
        <p:spPr/>
        <p:txBody>
          <a:bodyPr/>
          <a:lstStyle/>
          <a:p>
            <a:r>
              <a:rPr lang="en-US" dirty="0"/>
              <a:t>Activity 8-10: Discussing CPU and Memory Issues</a:t>
            </a:r>
          </a:p>
        </p:txBody>
      </p:sp>
      <p:sp>
        <p:nvSpPr>
          <p:cNvPr id="4" name="Slide Number Placeholder 3">
            <a:extLst>
              <a:ext uri="{FF2B5EF4-FFF2-40B4-BE49-F238E27FC236}">
                <a16:creationId xmlns:a16="http://schemas.microsoft.com/office/drawing/2014/main" id="{67D3AC24-B30D-7546-B97C-ABF34BFB96B5}"/>
              </a:ext>
            </a:extLst>
          </p:cNvPr>
          <p:cNvSpPr>
            <a:spLocks noGrp="1"/>
          </p:cNvSpPr>
          <p:nvPr>
            <p:ph type="sldNum" sz="quarter" idx="4"/>
          </p:nvPr>
        </p:nvSpPr>
        <p:spPr/>
        <p:txBody>
          <a:bodyPr/>
          <a:lstStyle/>
          <a:p>
            <a:fld id="{2066355A-084C-D24E-9AD2-7E4FC41EA627}" type="slidenum">
              <a:rPr lang="en-US" smtClean="0"/>
              <a:pPr/>
              <a:t>133</a:t>
            </a:fld>
            <a:endParaRPr lang="en-US" dirty="0"/>
          </a:p>
        </p:txBody>
      </p:sp>
    </p:spTree>
    <p:extLst>
      <p:ext uri="{BB962C8B-B14F-4D97-AF65-F5344CB8AC3E}">
        <p14:creationId xmlns:p14="http://schemas.microsoft.com/office/powerpoint/2010/main" val="94378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A620B7A-5197-4FDC-BD66-613EABA1372B}"/>
              </a:ext>
            </a:extLst>
          </p:cNvPr>
          <p:cNvSpPr>
            <a:spLocks noGrp="1"/>
          </p:cNvSpPr>
          <p:nvPr>
            <p:ph idx="1"/>
          </p:nvPr>
        </p:nvSpPr>
        <p:spPr/>
        <p:txBody>
          <a:bodyPr/>
          <a:lstStyle/>
          <a:p>
            <a:r>
              <a:rPr lang="en-US" dirty="0"/>
              <a:t>You want to identify tools to help manage system components.</a:t>
            </a:r>
          </a:p>
          <a:p>
            <a:r>
              <a:rPr lang="en-US" dirty="0"/>
              <a:t>You'll review processor and memory usage.</a:t>
            </a:r>
          </a:p>
          <a:p>
            <a:pPr lvl="1"/>
            <a:r>
              <a:rPr lang="en-US" dirty="0"/>
              <a:t>Ensure results match expected performance.</a:t>
            </a:r>
          </a:p>
        </p:txBody>
      </p:sp>
      <p:sp>
        <p:nvSpPr>
          <p:cNvPr id="5" name="Title 4">
            <a:extLst>
              <a:ext uri="{FF2B5EF4-FFF2-40B4-BE49-F238E27FC236}">
                <a16:creationId xmlns:a16="http://schemas.microsoft.com/office/drawing/2014/main" id="{25F4079A-21C9-486F-99B7-F3D6E0BA7FC0}"/>
              </a:ext>
            </a:extLst>
          </p:cNvPr>
          <p:cNvSpPr>
            <a:spLocks noGrp="1"/>
          </p:cNvSpPr>
          <p:nvPr>
            <p:ph type="title"/>
          </p:nvPr>
        </p:nvSpPr>
        <p:spPr/>
        <p:txBody>
          <a:bodyPr/>
          <a:lstStyle/>
          <a:p>
            <a:r>
              <a:rPr lang="en-US" dirty="0"/>
              <a:t>Activity: Troubleshooting CPU and Memory Issues</a:t>
            </a:r>
          </a:p>
        </p:txBody>
      </p:sp>
      <p:sp>
        <p:nvSpPr>
          <p:cNvPr id="3" name="Slide Number Placeholder 2">
            <a:extLst>
              <a:ext uri="{FF2B5EF4-FFF2-40B4-BE49-F238E27FC236}">
                <a16:creationId xmlns:a16="http://schemas.microsoft.com/office/drawing/2014/main" id="{FFEAB52F-CFE6-4B3C-B116-467B631B4996}"/>
              </a:ext>
            </a:extLst>
          </p:cNvPr>
          <p:cNvSpPr>
            <a:spLocks noGrp="1"/>
          </p:cNvSpPr>
          <p:nvPr>
            <p:ph type="sldNum" sz="quarter" idx="4"/>
          </p:nvPr>
        </p:nvSpPr>
        <p:spPr/>
        <p:txBody>
          <a:bodyPr/>
          <a:lstStyle/>
          <a:p>
            <a:fld id="{2066355A-084C-D24E-9AD2-7E4FC41EA627}" type="slidenum">
              <a:rPr lang="en-US" smtClean="0"/>
              <a:pPr/>
              <a:t>134</a:t>
            </a:fld>
            <a:endParaRPr lang="en-US" dirty="0"/>
          </a:p>
        </p:txBody>
      </p:sp>
    </p:spTree>
    <p:extLst>
      <p:ext uri="{BB962C8B-B14F-4D97-AF65-F5344CB8AC3E}">
        <p14:creationId xmlns:p14="http://schemas.microsoft.com/office/powerpoint/2010/main" val="8668045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t>Do you prefer administering your Linux systems in a GUI environment, or just from the CLI? Why? If you prefer working in a GUI, which desktop environment do you prefer to use?</a:t>
            </a:r>
          </a:p>
          <a:p>
            <a:r>
              <a:rPr lang="en-US" dirty="0"/>
              <a:t>Which process management tools do you expect will be useful in your environment? Why?</a:t>
            </a:r>
            <a:endParaRPr lang="en-US" dirty="0">
              <a:solidFill>
                <a:srgbClr val="45545F"/>
              </a:solidFill>
            </a:endParaRP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135</a:t>
            </a:fld>
            <a:endParaRPr lang="en-US" dirty="0"/>
          </a:p>
        </p:txBody>
      </p:sp>
    </p:spTree>
    <p:extLst>
      <p:ext uri="{BB962C8B-B14F-4D97-AF65-F5344CB8AC3E}">
        <p14:creationId xmlns:p14="http://schemas.microsoft.com/office/powerpoint/2010/main" val="71222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ADA6-14C6-4755-B920-26DB2F368360}"/>
              </a:ext>
            </a:extLst>
          </p:cNvPr>
          <p:cNvSpPr>
            <a:spLocks noGrp="1"/>
          </p:cNvSpPr>
          <p:nvPr>
            <p:ph type="title"/>
          </p:nvPr>
        </p:nvSpPr>
        <p:spPr/>
        <p:txBody>
          <a:bodyPr/>
          <a:lstStyle/>
          <a:p>
            <a:r>
              <a:rPr lang="en-US" dirty="0"/>
              <a:t>Character Sets and Encoding</a:t>
            </a:r>
          </a:p>
        </p:txBody>
      </p:sp>
      <p:sp>
        <p:nvSpPr>
          <p:cNvPr id="3" name="Slide Number Placeholder 2">
            <a:extLst>
              <a:ext uri="{FF2B5EF4-FFF2-40B4-BE49-F238E27FC236}">
                <a16:creationId xmlns:a16="http://schemas.microsoft.com/office/drawing/2014/main" id="{41887CA1-454B-458C-BD5D-F0477D655120}"/>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
        <p:nvSpPr>
          <p:cNvPr id="4" name="Content Placeholder 3">
            <a:extLst>
              <a:ext uri="{FF2B5EF4-FFF2-40B4-BE49-F238E27FC236}">
                <a16:creationId xmlns:a16="http://schemas.microsoft.com/office/drawing/2014/main" id="{45198D10-8652-4B1E-B8A9-AA849FC22B10}"/>
              </a:ext>
            </a:extLst>
          </p:cNvPr>
          <p:cNvSpPr>
            <a:spLocks noGrp="1"/>
          </p:cNvSpPr>
          <p:nvPr>
            <p:ph idx="1"/>
          </p:nvPr>
        </p:nvSpPr>
        <p:spPr/>
        <p:txBody>
          <a:bodyPr/>
          <a:lstStyle/>
          <a:p>
            <a:r>
              <a:rPr lang="en-US" dirty="0"/>
              <a:t>Encoding: Converting text to bytes.</a:t>
            </a:r>
          </a:p>
          <a:p>
            <a:r>
              <a:rPr lang="en-US" dirty="0"/>
              <a:t>Decoding: Converting bytes to text.</a:t>
            </a:r>
          </a:p>
          <a:p>
            <a:r>
              <a:rPr lang="en-US" dirty="0"/>
              <a:t>Intermediary process between human and machine.</a:t>
            </a:r>
          </a:p>
          <a:p>
            <a:r>
              <a:rPr lang="en-US" dirty="0"/>
              <a:t>Default on most systems is UTF-8 with Unicode character set.</a:t>
            </a:r>
          </a:p>
          <a:p>
            <a:pPr lvl="1"/>
            <a:r>
              <a:rPr lang="en-US" dirty="0"/>
              <a:t>Capital letter </a:t>
            </a:r>
            <a:r>
              <a:rPr lang="en-US" dirty="0">
                <a:latin typeface="Cutive Mono" panose="020B0604020202020204" charset="0"/>
              </a:rPr>
              <a:t>C</a:t>
            </a:r>
            <a:r>
              <a:rPr lang="en-US" dirty="0"/>
              <a:t> is at Unicode positional number </a:t>
            </a:r>
            <a:r>
              <a:rPr lang="en-US" dirty="0">
                <a:latin typeface="Cutive Mono" panose="020B0604020202020204" charset="0"/>
              </a:rPr>
              <a:t>U+0043</a:t>
            </a:r>
            <a:endParaRPr lang="en-US" dirty="0"/>
          </a:p>
          <a:p>
            <a:pPr lvl="1"/>
            <a:r>
              <a:rPr lang="en-US" dirty="0"/>
              <a:t>UTF-8 encodes </a:t>
            </a:r>
            <a:r>
              <a:rPr lang="en-US" dirty="0">
                <a:latin typeface="Cutive Mono" panose="020B0604020202020204" charset="0"/>
              </a:rPr>
              <a:t>43</a:t>
            </a:r>
            <a:r>
              <a:rPr lang="en-US" dirty="0"/>
              <a:t> in binary (</a:t>
            </a:r>
            <a:r>
              <a:rPr lang="en-US" dirty="0">
                <a:latin typeface="Cutive Mono" panose="020B0604020202020204" charset="0"/>
              </a:rPr>
              <a:t>01000011</a:t>
            </a:r>
            <a:r>
              <a:rPr lang="en-US" dirty="0"/>
              <a:t>).</a:t>
            </a:r>
          </a:p>
          <a:p>
            <a:r>
              <a:rPr lang="en-US" dirty="0"/>
              <a:t>Some software uses older encoding like ASCII.</a:t>
            </a:r>
          </a:p>
          <a:p>
            <a:pPr lvl="1"/>
            <a:r>
              <a:rPr lang="en-US" dirty="0"/>
              <a:t>Text may appear garbled if wrong encoding used.</a:t>
            </a:r>
          </a:p>
          <a:p>
            <a:r>
              <a:rPr lang="en-US" dirty="0"/>
              <a:t>Linux locale settings determine encoding to use.</a:t>
            </a:r>
          </a:p>
          <a:p>
            <a:pPr lvl="1"/>
            <a:r>
              <a:rPr lang="en-US" dirty="0">
                <a:latin typeface="Cutive Mono" panose="020B0604020202020204" charset="0"/>
              </a:rPr>
              <a:t>de_DE.utf8</a:t>
            </a:r>
            <a:r>
              <a:rPr lang="en-US" dirty="0"/>
              <a:t> and </a:t>
            </a:r>
            <a:r>
              <a:rPr lang="en-US" dirty="0">
                <a:latin typeface="Cutive Mono" panose="020B0604020202020204" charset="0"/>
              </a:rPr>
              <a:t>de_DE.iso88591</a:t>
            </a:r>
            <a:r>
              <a:rPr lang="en-US" dirty="0"/>
              <a:t> are same locale but different encoding.</a:t>
            </a:r>
          </a:p>
        </p:txBody>
      </p:sp>
    </p:spTree>
    <p:extLst>
      <p:ext uri="{BB962C8B-B14F-4D97-AF65-F5344CB8AC3E}">
        <p14:creationId xmlns:p14="http://schemas.microsoft.com/office/powerpoint/2010/main" val="1161735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A2F3FD-754B-439F-9130-94FB3CACE2A7}"/>
              </a:ext>
            </a:extLst>
          </p:cNvPr>
          <p:cNvSpPr>
            <a:spLocks noGrp="1"/>
          </p:cNvSpPr>
          <p:nvPr>
            <p:ph type="body" sz="quarter" idx="13"/>
          </p:nvPr>
        </p:nvSpPr>
        <p:spPr/>
        <p:txBody>
          <a:bodyPr/>
          <a:lstStyle/>
          <a:p>
            <a:r>
              <a:rPr lang="en-US" dirty="0"/>
              <a:t>Discussing Localization Options</a:t>
            </a:r>
          </a:p>
        </p:txBody>
      </p:sp>
      <p:sp>
        <p:nvSpPr>
          <p:cNvPr id="3" name="Slide Number Placeholder 2">
            <a:extLst>
              <a:ext uri="{FF2B5EF4-FFF2-40B4-BE49-F238E27FC236}">
                <a16:creationId xmlns:a16="http://schemas.microsoft.com/office/drawing/2014/main" id="{DCBBD979-3952-48CB-BE5A-A9420CD76DEF}"/>
              </a:ext>
            </a:extLst>
          </p:cNvPr>
          <p:cNvSpPr>
            <a:spLocks noGrp="1"/>
          </p:cNvSpPr>
          <p:nvPr>
            <p:ph type="sldNum" sz="quarter" idx="4"/>
          </p:nvPr>
        </p:nvSpPr>
        <p:spPr/>
        <p:txBody>
          <a:bodyPr/>
          <a:lstStyle/>
          <a:p>
            <a:fld id="{2066355A-084C-D24E-9AD2-7E4FC41EA627}" type="slidenum">
              <a:rPr lang="en-US" smtClean="0"/>
              <a:pPr/>
              <a:t>15</a:t>
            </a:fld>
            <a:endParaRPr lang="en-US" dirty="0"/>
          </a:p>
        </p:txBody>
      </p:sp>
    </p:spTree>
    <p:extLst>
      <p:ext uri="{BB962C8B-B14F-4D97-AF65-F5344CB8AC3E}">
        <p14:creationId xmlns:p14="http://schemas.microsoft.com/office/powerpoint/2010/main" val="75301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8128F-3243-7546-848C-959004F095D7}"/>
              </a:ext>
            </a:extLst>
          </p:cNvPr>
          <p:cNvSpPr>
            <a:spLocks noGrp="1"/>
          </p:cNvSpPr>
          <p:nvPr>
            <p:ph idx="1"/>
          </p:nvPr>
        </p:nvSpPr>
        <p:spPr/>
        <p:txBody>
          <a:bodyPr/>
          <a:lstStyle/>
          <a:p>
            <a:r>
              <a:rPr lang="en-US" b="1" dirty="0"/>
              <a:t>The date command is very powerful, especially for use in scripts. You can add timestamps to log files and to script output. How can you display the day, date, and time using the date command?</a:t>
            </a:r>
          </a:p>
          <a:p>
            <a:endParaRPr lang="en-US" b="1" dirty="0"/>
          </a:p>
          <a:p>
            <a:r>
              <a:rPr lang="en-US" b="1" dirty="0"/>
              <a:t>ANSWER:</a:t>
            </a:r>
          </a:p>
          <a:p>
            <a:pPr lvl="1"/>
            <a:r>
              <a:rPr lang="en-US" dirty="0"/>
              <a:t>date +"%A %F %X" —The date command by itself also produces similar output.</a:t>
            </a:r>
          </a:p>
          <a:p>
            <a:endParaRPr lang="en-US" dirty="0"/>
          </a:p>
        </p:txBody>
      </p:sp>
      <p:sp>
        <p:nvSpPr>
          <p:cNvPr id="3" name="Title 2">
            <a:extLst>
              <a:ext uri="{FF2B5EF4-FFF2-40B4-BE49-F238E27FC236}">
                <a16:creationId xmlns:a16="http://schemas.microsoft.com/office/drawing/2014/main" id="{10FBC89C-1426-3843-B17B-7B409672858D}"/>
              </a:ext>
            </a:extLst>
          </p:cNvPr>
          <p:cNvSpPr>
            <a:spLocks noGrp="1"/>
          </p:cNvSpPr>
          <p:nvPr>
            <p:ph type="title"/>
          </p:nvPr>
        </p:nvSpPr>
        <p:spPr/>
        <p:txBody>
          <a:bodyPr/>
          <a:lstStyle/>
          <a:p>
            <a:r>
              <a:rPr lang="en-US" dirty="0"/>
              <a:t>Activity 8-1: Discussing Localization Options</a:t>
            </a:r>
          </a:p>
        </p:txBody>
      </p:sp>
      <p:sp>
        <p:nvSpPr>
          <p:cNvPr id="4" name="Slide Number Placeholder 3">
            <a:extLst>
              <a:ext uri="{FF2B5EF4-FFF2-40B4-BE49-F238E27FC236}">
                <a16:creationId xmlns:a16="http://schemas.microsoft.com/office/drawing/2014/main" id="{51F9A4AC-F24A-3945-BFC8-106CE7A90737}"/>
              </a:ext>
            </a:extLst>
          </p:cNvPr>
          <p:cNvSpPr>
            <a:spLocks noGrp="1"/>
          </p:cNvSpPr>
          <p:nvPr>
            <p:ph type="sldNum" sz="quarter" idx="4"/>
          </p:nvPr>
        </p:nvSpPr>
        <p:spPr/>
        <p:txBody>
          <a:bodyPr/>
          <a:lstStyle/>
          <a:p>
            <a:fld id="{2066355A-084C-D24E-9AD2-7E4FC41EA627}" type="slidenum">
              <a:rPr lang="en-US" smtClean="0"/>
              <a:pPr/>
              <a:t>16</a:t>
            </a:fld>
            <a:endParaRPr lang="en-US" dirty="0"/>
          </a:p>
        </p:txBody>
      </p:sp>
    </p:spTree>
    <p:extLst>
      <p:ext uri="{BB962C8B-B14F-4D97-AF65-F5344CB8AC3E}">
        <p14:creationId xmlns:p14="http://schemas.microsoft.com/office/powerpoint/2010/main" val="35746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8128F-3243-7546-848C-959004F095D7}"/>
              </a:ext>
            </a:extLst>
          </p:cNvPr>
          <p:cNvSpPr>
            <a:spLocks noGrp="1"/>
          </p:cNvSpPr>
          <p:nvPr>
            <p:ph idx="1"/>
          </p:nvPr>
        </p:nvSpPr>
        <p:spPr>
          <a:xfrm>
            <a:off x="379051" y="839671"/>
            <a:ext cx="8460152" cy="3701556"/>
          </a:xfrm>
        </p:spPr>
        <p:txBody>
          <a:bodyPr/>
          <a:lstStyle/>
          <a:p>
            <a:r>
              <a:rPr lang="en-US" b="1" dirty="0"/>
              <a:t>You recently moved several Linux server systems from your local data center in the Eastern U.S. time zone to a disaster recovery data center in the Central U.S. time zone. You need to change time zones for those systems. What steps can you take to change the time zones?</a:t>
            </a:r>
          </a:p>
          <a:p>
            <a:endParaRPr lang="en-US" dirty="0"/>
          </a:p>
          <a:p>
            <a:r>
              <a:rPr lang="en-US" b="1" dirty="0"/>
              <a:t>ANSWER:</a:t>
            </a:r>
          </a:p>
          <a:p>
            <a:pPr lvl="1"/>
            <a:r>
              <a:rPr lang="en-US" dirty="0"/>
              <a:t>Use </a:t>
            </a:r>
            <a:r>
              <a:rPr lang="en-US" dirty="0" err="1"/>
              <a:t>sudo</a:t>
            </a:r>
            <a:r>
              <a:rPr lang="en-US" dirty="0"/>
              <a:t> </a:t>
            </a:r>
            <a:r>
              <a:rPr lang="en-US" dirty="0" err="1"/>
              <a:t>timedatectl</a:t>
            </a:r>
            <a:r>
              <a:rPr lang="en-US" dirty="0"/>
              <a:t> list-</a:t>
            </a:r>
            <a:r>
              <a:rPr lang="en-US" dirty="0" err="1"/>
              <a:t>timezones</a:t>
            </a:r>
            <a:r>
              <a:rPr lang="en-US" dirty="0"/>
              <a:t> to find the correct format for the new time zone, which is America/Chicago. Use </a:t>
            </a:r>
            <a:r>
              <a:rPr lang="en-US" dirty="0" err="1"/>
              <a:t>sudo</a:t>
            </a:r>
            <a:r>
              <a:rPr lang="en-US" dirty="0"/>
              <a:t> </a:t>
            </a:r>
            <a:r>
              <a:rPr lang="en-US" dirty="0" err="1"/>
              <a:t>timedatectl</a:t>
            </a:r>
            <a:r>
              <a:rPr lang="en-US" dirty="0"/>
              <a:t> set-</a:t>
            </a:r>
            <a:r>
              <a:rPr lang="en-US" dirty="0" err="1"/>
              <a:t>timezone</a:t>
            </a:r>
            <a:r>
              <a:rPr lang="en-US" dirty="0"/>
              <a:t> America/Chicago to set the time. Check the setting with </a:t>
            </a:r>
            <a:r>
              <a:rPr lang="en-US" dirty="0" err="1"/>
              <a:t>sudo</a:t>
            </a:r>
            <a:r>
              <a:rPr lang="en-US" dirty="0"/>
              <a:t> </a:t>
            </a:r>
            <a:r>
              <a:rPr lang="en-US" dirty="0" err="1"/>
              <a:t>timedatectl</a:t>
            </a:r>
            <a:r>
              <a:rPr lang="en-US" dirty="0"/>
              <a:t> status</a:t>
            </a:r>
          </a:p>
          <a:p>
            <a:endParaRPr lang="en-US" dirty="0"/>
          </a:p>
        </p:txBody>
      </p:sp>
      <p:sp>
        <p:nvSpPr>
          <p:cNvPr id="3" name="Title 2">
            <a:extLst>
              <a:ext uri="{FF2B5EF4-FFF2-40B4-BE49-F238E27FC236}">
                <a16:creationId xmlns:a16="http://schemas.microsoft.com/office/drawing/2014/main" id="{10FBC89C-1426-3843-B17B-7B409672858D}"/>
              </a:ext>
            </a:extLst>
          </p:cNvPr>
          <p:cNvSpPr>
            <a:spLocks noGrp="1"/>
          </p:cNvSpPr>
          <p:nvPr>
            <p:ph type="title"/>
          </p:nvPr>
        </p:nvSpPr>
        <p:spPr/>
        <p:txBody>
          <a:bodyPr/>
          <a:lstStyle/>
          <a:p>
            <a:r>
              <a:rPr lang="en-US" dirty="0"/>
              <a:t>Activity 8-1: Discussing Localization Options</a:t>
            </a:r>
          </a:p>
        </p:txBody>
      </p:sp>
      <p:sp>
        <p:nvSpPr>
          <p:cNvPr id="4" name="Slide Number Placeholder 3">
            <a:extLst>
              <a:ext uri="{FF2B5EF4-FFF2-40B4-BE49-F238E27FC236}">
                <a16:creationId xmlns:a16="http://schemas.microsoft.com/office/drawing/2014/main" id="{51F9A4AC-F24A-3945-BFC8-106CE7A90737}"/>
              </a:ext>
            </a:extLst>
          </p:cNvPr>
          <p:cNvSpPr>
            <a:spLocks noGrp="1"/>
          </p:cNvSpPr>
          <p:nvPr>
            <p:ph type="sldNum" sz="quarter" idx="4"/>
          </p:nvPr>
        </p:nvSpPr>
        <p:spPr/>
        <p:txBody>
          <a:bodyPr/>
          <a:lstStyle/>
          <a:p>
            <a:fld id="{2066355A-084C-D24E-9AD2-7E4FC41EA627}" type="slidenum">
              <a:rPr lang="en-US" smtClean="0"/>
              <a:pPr/>
              <a:t>17</a:t>
            </a:fld>
            <a:endParaRPr lang="en-US" dirty="0"/>
          </a:p>
        </p:txBody>
      </p:sp>
    </p:spTree>
    <p:extLst>
      <p:ext uri="{BB962C8B-B14F-4D97-AF65-F5344CB8AC3E}">
        <p14:creationId xmlns:p14="http://schemas.microsoft.com/office/powerpoint/2010/main" val="211500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8128F-3243-7546-848C-959004F095D7}"/>
              </a:ext>
            </a:extLst>
          </p:cNvPr>
          <p:cNvSpPr>
            <a:spLocks noGrp="1"/>
          </p:cNvSpPr>
          <p:nvPr>
            <p:ph idx="1"/>
          </p:nvPr>
        </p:nvSpPr>
        <p:spPr>
          <a:xfrm>
            <a:off x="341925" y="857256"/>
            <a:ext cx="8460152" cy="3701556"/>
          </a:xfrm>
        </p:spPr>
        <p:txBody>
          <a:bodyPr/>
          <a:lstStyle/>
          <a:p>
            <a:r>
              <a:rPr lang="en-US" b="1" dirty="0"/>
              <a:t>Your company has deployed physical systems in its data centers rather than virtual ones. Physical systems often experience some time drift if not calibrated with an external source, such as an NTP server. You should set the hardware clock to UTC and also correct any time differences by telling the hardware clock to compensate for drift. How can you set the hardware clock and adjust for drift?</a:t>
            </a:r>
          </a:p>
          <a:p>
            <a:endParaRPr lang="en-US" b="1" dirty="0"/>
          </a:p>
          <a:p>
            <a:r>
              <a:rPr lang="en-US" b="1" dirty="0"/>
              <a:t>ANSWER:</a:t>
            </a:r>
          </a:p>
          <a:p>
            <a:pPr lvl="1"/>
            <a:r>
              <a:rPr lang="en-US" dirty="0" err="1"/>
              <a:t>sudo</a:t>
            </a:r>
            <a:r>
              <a:rPr lang="en-US" dirty="0"/>
              <a:t> </a:t>
            </a:r>
            <a:r>
              <a:rPr lang="en-US" dirty="0" err="1"/>
              <a:t>hwclock</a:t>
            </a:r>
            <a:r>
              <a:rPr lang="en-US" dirty="0"/>
              <a:t> -u sets the clock to UTC and </a:t>
            </a:r>
            <a:r>
              <a:rPr lang="en-US" dirty="0" err="1"/>
              <a:t>sudo</a:t>
            </a:r>
            <a:r>
              <a:rPr lang="en-US" dirty="0"/>
              <a:t> </a:t>
            </a:r>
            <a:r>
              <a:rPr lang="en-US" dirty="0" err="1"/>
              <a:t>hwclock</a:t>
            </a:r>
            <a:r>
              <a:rPr lang="en-US" dirty="0"/>
              <a:t> --adjust compensates for drift.</a:t>
            </a:r>
          </a:p>
          <a:p>
            <a:endParaRPr lang="en-US" dirty="0"/>
          </a:p>
        </p:txBody>
      </p:sp>
      <p:sp>
        <p:nvSpPr>
          <p:cNvPr id="3" name="Title 2">
            <a:extLst>
              <a:ext uri="{FF2B5EF4-FFF2-40B4-BE49-F238E27FC236}">
                <a16:creationId xmlns:a16="http://schemas.microsoft.com/office/drawing/2014/main" id="{10FBC89C-1426-3843-B17B-7B409672858D}"/>
              </a:ext>
            </a:extLst>
          </p:cNvPr>
          <p:cNvSpPr>
            <a:spLocks noGrp="1"/>
          </p:cNvSpPr>
          <p:nvPr>
            <p:ph type="title"/>
          </p:nvPr>
        </p:nvSpPr>
        <p:spPr/>
        <p:txBody>
          <a:bodyPr/>
          <a:lstStyle/>
          <a:p>
            <a:r>
              <a:rPr lang="en-US" dirty="0"/>
              <a:t>Activity 8-1: Discussing Localization Options</a:t>
            </a:r>
          </a:p>
        </p:txBody>
      </p:sp>
      <p:sp>
        <p:nvSpPr>
          <p:cNvPr id="4" name="Slide Number Placeholder 3">
            <a:extLst>
              <a:ext uri="{FF2B5EF4-FFF2-40B4-BE49-F238E27FC236}">
                <a16:creationId xmlns:a16="http://schemas.microsoft.com/office/drawing/2014/main" id="{51F9A4AC-F24A-3945-BFC8-106CE7A90737}"/>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Tree>
    <p:extLst>
      <p:ext uri="{BB962C8B-B14F-4D97-AF65-F5344CB8AC3E}">
        <p14:creationId xmlns:p14="http://schemas.microsoft.com/office/powerpoint/2010/main" val="4519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8128F-3243-7546-848C-959004F095D7}"/>
              </a:ext>
            </a:extLst>
          </p:cNvPr>
          <p:cNvSpPr>
            <a:spLocks noGrp="1"/>
          </p:cNvSpPr>
          <p:nvPr>
            <p:ph idx="1"/>
          </p:nvPr>
        </p:nvSpPr>
        <p:spPr/>
        <p:txBody>
          <a:bodyPr/>
          <a:lstStyle/>
          <a:p>
            <a:r>
              <a:rPr lang="en-US" b="1" dirty="0"/>
              <a:t>Your company is global in scope and you have systems in data centers in several different countries. Often while typing you discover that some odd characters appear on the screen. One of your counterparts in one of the offshore countries informs you that they have changed the keymap to better suit their needs. How can you change the keymap for U.S. compatibility?</a:t>
            </a:r>
          </a:p>
          <a:p>
            <a:endParaRPr lang="en-US" b="1" dirty="0"/>
          </a:p>
          <a:p>
            <a:r>
              <a:rPr lang="en-US" b="1" dirty="0"/>
              <a:t>ANSWER:</a:t>
            </a:r>
          </a:p>
          <a:p>
            <a:pPr lvl="1"/>
            <a:r>
              <a:rPr lang="en-US" dirty="0" err="1"/>
              <a:t>localectl</a:t>
            </a:r>
            <a:r>
              <a:rPr lang="en-US" dirty="0"/>
              <a:t> set-keymap us —You can set your keymap as a regular user.</a:t>
            </a:r>
          </a:p>
        </p:txBody>
      </p:sp>
      <p:sp>
        <p:nvSpPr>
          <p:cNvPr id="3" name="Title 2">
            <a:extLst>
              <a:ext uri="{FF2B5EF4-FFF2-40B4-BE49-F238E27FC236}">
                <a16:creationId xmlns:a16="http://schemas.microsoft.com/office/drawing/2014/main" id="{10FBC89C-1426-3843-B17B-7B409672858D}"/>
              </a:ext>
            </a:extLst>
          </p:cNvPr>
          <p:cNvSpPr>
            <a:spLocks noGrp="1"/>
          </p:cNvSpPr>
          <p:nvPr>
            <p:ph type="title"/>
          </p:nvPr>
        </p:nvSpPr>
        <p:spPr/>
        <p:txBody>
          <a:bodyPr/>
          <a:lstStyle/>
          <a:p>
            <a:r>
              <a:rPr lang="en-US" dirty="0"/>
              <a:t>Activity 8-1: Discussing Localization Options</a:t>
            </a:r>
          </a:p>
        </p:txBody>
      </p:sp>
      <p:sp>
        <p:nvSpPr>
          <p:cNvPr id="4" name="Slide Number Placeholder 3">
            <a:extLst>
              <a:ext uri="{FF2B5EF4-FFF2-40B4-BE49-F238E27FC236}">
                <a16:creationId xmlns:a16="http://schemas.microsoft.com/office/drawing/2014/main" id="{51F9A4AC-F24A-3945-BFC8-106CE7A90737}"/>
              </a:ext>
            </a:extLst>
          </p:cNvPr>
          <p:cNvSpPr>
            <a:spLocks noGrp="1"/>
          </p:cNvSpPr>
          <p:nvPr>
            <p:ph type="sldNum" sz="quarter" idx="4"/>
          </p:nvPr>
        </p:nvSpPr>
        <p:spPr/>
        <p:txBody>
          <a:bodyPr/>
          <a:lstStyle/>
          <a:p>
            <a:fld id="{2066355A-084C-D24E-9AD2-7E4FC41EA627}" type="slidenum">
              <a:rPr lang="en-US" smtClean="0"/>
              <a:pPr/>
              <a:t>19</a:t>
            </a:fld>
            <a:endParaRPr lang="en-US" dirty="0"/>
          </a:p>
        </p:txBody>
      </p:sp>
    </p:spTree>
    <p:extLst>
      <p:ext uri="{BB962C8B-B14F-4D97-AF65-F5344CB8AC3E}">
        <p14:creationId xmlns:p14="http://schemas.microsoft.com/office/powerpoint/2010/main" val="406753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D61A-DD73-0543-9017-A7AEC7D589D6}"/>
              </a:ext>
            </a:extLst>
          </p:cNvPr>
          <p:cNvSpPr>
            <a:spLocks noGrp="1"/>
          </p:cNvSpPr>
          <p:nvPr>
            <p:ph type="title"/>
          </p:nvPr>
        </p:nvSpPr>
        <p:spPr/>
        <p:txBody>
          <a:bodyPr/>
          <a:lstStyle/>
          <a:p>
            <a:r>
              <a:rPr lang="en-US" dirty="0"/>
              <a:t>Topic A: Configure Localization Options</a:t>
            </a:r>
          </a:p>
        </p:txBody>
      </p:sp>
      <p:sp>
        <p:nvSpPr>
          <p:cNvPr id="3" name="Slide Number Placeholder 2">
            <a:extLst>
              <a:ext uri="{FF2B5EF4-FFF2-40B4-BE49-F238E27FC236}">
                <a16:creationId xmlns:a16="http://schemas.microsoft.com/office/drawing/2014/main" id="{4817D648-1306-964B-A517-1830601340EC}"/>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29E83342-B496-664D-A03C-C191602E016D}"/>
              </a:ext>
            </a:extLst>
          </p:cNvPr>
          <p:cNvSpPr>
            <a:spLocks noGrp="1"/>
          </p:cNvSpPr>
          <p:nvPr>
            <p:ph idx="1"/>
          </p:nvPr>
        </p:nvSpPr>
        <p:spPr>
          <a:xfrm>
            <a:off x="1033518" y="708661"/>
            <a:ext cx="7768558" cy="3593834"/>
          </a:xfrm>
        </p:spPr>
        <p:txBody>
          <a:bodyPr/>
          <a:lstStyle/>
          <a:p>
            <a:pPr marL="0" indent="0">
              <a:buNone/>
            </a:pPr>
            <a:r>
              <a:rPr lang="en-US" dirty="0"/>
              <a:t>Exam Objectives:</a:t>
            </a:r>
          </a:p>
          <a:p>
            <a:r>
              <a:rPr lang="en-US" dirty="0"/>
              <a:t>1.6 Given a scenario, configure localization options.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0747" y="70866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356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8128F-3243-7546-848C-959004F095D7}"/>
              </a:ext>
            </a:extLst>
          </p:cNvPr>
          <p:cNvSpPr>
            <a:spLocks noGrp="1"/>
          </p:cNvSpPr>
          <p:nvPr>
            <p:ph idx="1"/>
          </p:nvPr>
        </p:nvSpPr>
        <p:spPr/>
        <p:txBody>
          <a:bodyPr/>
          <a:lstStyle/>
          <a:p>
            <a:r>
              <a:rPr lang="en-US" b="1" dirty="0"/>
              <a:t>Why would you need to change the locale settings of a system based on its global location?</a:t>
            </a:r>
          </a:p>
          <a:p>
            <a:endParaRPr lang="en-US" b="1" dirty="0"/>
          </a:p>
          <a:p>
            <a:r>
              <a:rPr lang="en-US" b="1" dirty="0"/>
              <a:t>ANSWER:</a:t>
            </a:r>
          </a:p>
          <a:p>
            <a:pPr lvl="1"/>
            <a:r>
              <a:rPr lang="en-US" dirty="0"/>
              <a:t>A system's locale determines how it will represent various culture-specific elements, the most prominent of which is the language used in the interface. However, a locale can also determine factors such as how date and time are formatted, how monetary values are formatted, and more.</a:t>
            </a:r>
          </a:p>
        </p:txBody>
      </p:sp>
      <p:sp>
        <p:nvSpPr>
          <p:cNvPr id="3" name="Title 2">
            <a:extLst>
              <a:ext uri="{FF2B5EF4-FFF2-40B4-BE49-F238E27FC236}">
                <a16:creationId xmlns:a16="http://schemas.microsoft.com/office/drawing/2014/main" id="{10FBC89C-1426-3843-B17B-7B409672858D}"/>
              </a:ext>
            </a:extLst>
          </p:cNvPr>
          <p:cNvSpPr>
            <a:spLocks noGrp="1"/>
          </p:cNvSpPr>
          <p:nvPr>
            <p:ph type="title"/>
          </p:nvPr>
        </p:nvSpPr>
        <p:spPr/>
        <p:txBody>
          <a:bodyPr/>
          <a:lstStyle/>
          <a:p>
            <a:r>
              <a:rPr lang="en-US" dirty="0"/>
              <a:t>Activity 8-1: Discussing Localization Options</a:t>
            </a:r>
          </a:p>
        </p:txBody>
      </p:sp>
      <p:sp>
        <p:nvSpPr>
          <p:cNvPr id="4" name="Slide Number Placeholder 3">
            <a:extLst>
              <a:ext uri="{FF2B5EF4-FFF2-40B4-BE49-F238E27FC236}">
                <a16:creationId xmlns:a16="http://schemas.microsoft.com/office/drawing/2014/main" id="{51F9A4AC-F24A-3945-BFC8-106CE7A90737}"/>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Tree>
    <p:extLst>
      <p:ext uri="{BB962C8B-B14F-4D97-AF65-F5344CB8AC3E}">
        <p14:creationId xmlns:p14="http://schemas.microsoft.com/office/powerpoint/2010/main" val="165247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8C8AC5-80AB-40E1-92A7-B03FB3E99089}"/>
              </a:ext>
            </a:extLst>
          </p:cNvPr>
          <p:cNvSpPr>
            <a:spLocks noGrp="1"/>
          </p:cNvSpPr>
          <p:nvPr>
            <p:ph idx="1"/>
          </p:nvPr>
        </p:nvSpPr>
        <p:spPr/>
        <p:txBody>
          <a:bodyPr/>
          <a:lstStyle/>
          <a:p>
            <a:r>
              <a:rPr lang="en-US" dirty="0"/>
              <a:t>A colleague in London needs remote access to a server.</a:t>
            </a:r>
          </a:p>
          <a:p>
            <a:r>
              <a:rPr lang="en-US" dirty="0"/>
              <a:t>Server is in US but services users in Great Britain.</a:t>
            </a:r>
          </a:p>
          <a:p>
            <a:r>
              <a:rPr lang="en-US" dirty="0"/>
              <a:t>You'll set time zone to London and localization options to Great Britain.</a:t>
            </a:r>
          </a:p>
          <a:p>
            <a:pPr lvl="1"/>
            <a:r>
              <a:rPr lang="en-US" dirty="0"/>
              <a:t>Will make it easier for colleague to work in environment.</a:t>
            </a:r>
          </a:p>
          <a:p>
            <a:pPr lvl="1"/>
            <a:r>
              <a:rPr lang="en-US" dirty="0"/>
              <a:t>Will ensure server has correct time.</a:t>
            </a:r>
          </a:p>
        </p:txBody>
      </p:sp>
      <p:sp>
        <p:nvSpPr>
          <p:cNvPr id="5" name="Title 4">
            <a:extLst>
              <a:ext uri="{FF2B5EF4-FFF2-40B4-BE49-F238E27FC236}">
                <a16:creationId xmlns:a16="http://schemas.microsoft.com/office/drawing/2014/main" id="{C664A48E-355D-42B6-ACF8-8B39B2D1F1A8}"/>
              </a:ext>
            </a:extLst>
          </p:cNvPr>
          <p:cNvSpPr>
            <a:spLocks noGrp="1"/>
          </p:cNvSpPr>
          <p:nvPr>
            <p:ph type="title"/>
          </p:nvPr>
        </p:nvSpPr>
        <p:spPr/>
        <p:txBody>
          <a:bodyPr/>
          <a:lstStyle/>
          <a:p>
            <a:r>
              <a:rPr lang="en-US" dirty="0"/>
              <a:t>Activity: Configuring Localization Options</a:t>
            </a:r>
          </a:p>
        </p:txBody>
      </p:sp>
      <p:sp>
        <p:nvSpPr>
          <p:cNvPr id="3" name="Slide Number Placeholder 2">
            <a:extLst>
              <a:ext uri="{FF2B5EF4-FFF2-40B4-BE49-F238E27FC236}">
                <a16:creationId xmlns:a16="http://schemas.microsoft.com/office/drawing/2014/main" id="{D034F5FF-6792-4C98-81E6-A4F0FA60E991}"/>
              </a:ext>
            </a:extLst>
          </p:cNvPr>
          <p:cNvSpPr>
            <a:spLocks noGrp="1"/>
          </p:cNvSpPr>
          <p:nvPr>
            <p:ph type="sldNum" sz="quarter" idx="4"/>
          </p:nvPr>
        </p:nvSpPr>
        <p:spPr/>
        <p:txBody>
          <a:bodyPr/>
          <a:lstStyle/>
          <a:p>
            <a:fld id="{2066355A-084C-D24E-9AD2-7E4FC41EA627}" type="slidenum">
              <a:rPr lang="en-US" smtClean="0"/>
              <a:pPr/>
              <a:t>21</a:t>
            </a:fld>
            <a:endParaRPr lang="en-US" dirty="0"/>
          </a:p>
        </p:txBody>
      </p:sp>
    </p:spTree>
    <p:extLst>
      <p:ext uri="{BB962C8B-B14F-4D97-AF65-F5344CB8AC3E}">
        <p14:creationId xmlns:p14="http://schemas.microsoft.com/office/powerpoint/2010/main" val="1416255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DAD4-9B74-6949-8239-393EFFF16EA5}"/>
              </a:ext>
            </a:extLst>
          </p:cNvPr>
          <p:cNvSpPr>
            <a:spLocks noGrp="1"/>
          </p:cNvSpPr>
          <p:nvPr>
            <p:ph type="title"/>
          </p:nvPr>
        </p:nvSpPr>
        <p:spPr/>
        <p:txBody>
          <a:bodyPr/>
          <a:lstStyle/>
          <a:p>
            <a:r>
              <a:rPr lang="en-US" dirty="0"/>
              <a:t>Topic B: Configure GUIs</a:t>
            </a:r>
          </a:p>
        </p:txBody>
      </p:sp>
      <p:sp>
        <p:nvSpPr>
          <p:cNvPr id="3" name="Slide Number Placeholder 2">
            <a:extLst>
              <a:ext uri="{FF2B5EF4-FFF2-40B4-BE49-F238E27FC236}">
                <a16:creationId xmlns:a16="http://schemas.microsoft.com/office/drawing/2014/main" id="{2D1522AC-ED6B-A64F-937C-E7AEB241F00F}"/>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
        <p:nvSpPr>
          <p:cNvPr id="4" name="Content Placeholder 3">
            <a:extLst>
              <a:ext uri="{FF2B5EF4-FFF2-40B4-BE49-F238E27FC236}">
                <a16:creationId xmlns:a16="http://schemas.microsoft.com/office/drawing/2014/main" id="{A7EC99C6-E14A-5149-B8F0-808DC4BAC23E}"/>
              </a:ext>
            </a:extLst>
          </p:cNvPr>
          <p:cNvSpPr>
            <a:spLocks noGrp="1"/>
          </p:cNvSpPr>
          <p:nvPr>
            <p:ph idx="1"/>
          </p:nvPr>
        </p:nvSpPr>
        <p:spPr>
          <a:xfrm>
            <a:off x="1042524" y="708661"/>
            <a:ext cx="7759551" cy="3593834"/>
          </a:xfrm>
        </p:spPr>
        <p:txBody>
          <a:bodyPr/>
          <a:lstStyle/>
          <a:p>
            <a:pPr marL="0" indent="0">
              <a:buNone/>
            </a:pPr>
            <a:r>
              <a:rPr lang="en-US" dirty="0"/>
              <a:t>Exam Objectives:</a:t>
            </a:r>
          </a:p>
          <a:p>
            <a:r>
              <a:rPr lang="en-US" dirty="0"/>
              <a:t>2.8 Compare and contrast Linux graphical user interfaces.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9754" y="70866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166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D7FA7E-0D27-46E2-ABD6-C3C6C815808E}"/>
              </a:ext>
            </a:extLst>
          </p:cNvPr>
          <p:cNvSpPr>
            <a:spLocks noGrp="1"/>
          </p:cNvSpPr>
          <p:nvPr>
            <p:ph type="title"/>
          </p:nvPr>
        </p:nvSpPr>
        <p:spPr/>
        <p:txBody>
          <a:bodyPr/>
          <a:lstStyle/>
          <a:p>
            <a:r>
              <a:rPr lang="en-US" dirty="0"/>
              <a:t>GUIs (Slide 1 of 2)</a:t>
            </a:r>
          </a:p>
        </p:txBody>
      </p:sp>
      <p:sp>
        <p:nvSpPr>
          <p:cNvPr id="7" name="Text Placeholder 6">
            <a:extLst>
              <a:ext uri="{FF2B5EF4-FFF2-40B4-BE49-F238E27FC236}">
                <a16:creationId xmlns:a16="http://schemas.microsoft.com/office/drawing/2014/main" id="{AC6BFCD3-BEC0-44D3-AA57-634656CEAAFC}"/>
              </a:ext>
            </a:extLst>
          </p:cNvPr>
          <p:cNvSpPr>
            <a:spLocks noGrp="1"/>
          </p:cNvSpPr>
          <p:nvPr>
            <p:ph type="body" sz="quarter" idx="13"/>
          </p:nvPr>
        </p:nvSpPr>
        <p:spPr/>
        <p:txBody>
          <a:bodyPr/>
          <a:lstStyle/>
          <a:p>
            <a:r>
              <a:rPr lang="en-US" dirty="0"/>
              <a:t>A type of user interface in which users interact with a system or application through visual design elements.</a:t>
            </a:r>
          </a:p>
        </p:txBody>
      </p:sp>
      <p:sp>
        <p:nvSpPr>
          <p:cNvPr id="4" name="Slide Number Placeholder 3">
            <a:extLst>
              <a:ext uri="{FF2B5EF4-FFF2-40B4-BE49-F238E27FC236}">
                <a16:creationId xmlns:a16="http://schemas.microsoft.com/office/drawing/2014/main" id="{E8F1AEE3-4E25-4434-80EC-0D44B56238D7}"/>
              </a:ext>
            </a:extLst>
          </p:cNvPr>
          <p:cNvSpPr>
            <a:spLocks noGrp="1"/>
          </p:cNvSpPr>
          <p:nvPr>
            <p:ph type="sldNum" sz="quarter" idx="4"/>
          </p:nvPr>
        </p:nvSpPr>
        <p:spPr/>
        <p:txBody>
          <a:bodyPr/>
          <a:lstStyle/>
          <a:p>
            <a:fld id="{2066355A-084C-D24E-9AD2-7E4FC41EA627}" type="slidenum">
              <a:rPr lang="en-US" smtClean="0"/>
              <a:pPr/>
              <a:t>23</a:t>
            </a:fld>
            <a:endParaRPr lang="en-US" dirty="0"/>
          </a:p>
        </p:txBody>
      </p:sp>
      <p:sp>
        <p:nvSpPr>
          <p:cNvPr id="6" name="Content Placeholder 5">
            <a:extLst>
              <a:ext uri="{FF2B5EF4-FFF2-40B4-BE49-F238E27FC236}">
                <a16:creationId xmlns:a16="http://schemas.microsoft.com/office/drawing/2014/main" id="{5554C019-AB6E-4F73-9D65-0FBA2FDBC6CE}"/>
              </a:ext>
            </a:extLst>
          </p:cNvPr>
          <p:cNvSpPr>
            <a:spLocks noGrp="1"/>
          </p:cNvSpPr>
          <p:nvPr>
            <p:ph idx="1"/>
          </p:nvPr>
        </p:nvSpPr>
        <p:spPr/>
        <p:txBody>
          <a:bodyPr/>
          <a:lstStyle/>
          <a:p>
            <a:r>
              <a:rPr lang="en-US" sz="1600" dirty="0"/>
              <a:t>As opposed to CLI, which is pure text.</a:t>
            </a:r>
          </a:p>
          <a:p>
            <a:r>
              <a:rPr lang="en-US" sz="1600" dirty="0"/>
              <a:t>Linux GUIs are similar to other OS GUIs.</a:t>
            </a:r>
          </a:p>
          <a:p>
            <a:pPr lvl="1"/>
            <a:r>
              <a:rPr lang="en-US" sz="1400" dirty="0"/>
              <a:t>Selecting icons representing objects.</a:t>
            </a:r>
          </a:p>
          <a:p>
            <a:pPr lvl="1"/>
            <a:r>
              <a:rPr lang="en-US" sz="1400" dirty="0"/>
              <a:t>Configuring options through menus.</a:t>
            </a:r>
          </a:p>
          <a:p>
            <a:pPr lvl="1"/>
            <a:r>
              <a:rPr lang="en-US" sz="1400" dirty="0"/>
              <a:t>Interacting with apps through windows.</a:t>
            </a:r>
          </a:p>
          <a:p>
            <a:pPr lvl="1"/>
            <a:r>
              <a:rPr lang="en-US" sz="1400" dirty="0"/>
              <a:t>Working from a desktop.</a:t>
            </a:r>
          </a:p>
          <a:p>
            <a:r>
              <a:rPr lang="en-US" sz="1600" dirty="0"/>
              <a:t>Optional and usually applied to non-server roles.</a:t>
            </a:r>
          </a:p>
          <a:p>
            <a:r>
              <a:rPr lang="en-US" sz="1600" dirty="0"/>
              <a:t>Add extra layer of overhead.</a:t>
            </a:r>
          </a:p>
          <a:p>
            <a:pPr lvl="1"/>
            <a:r>
              <a:rPr lang="en-US" sz="1400" dirty="0"/>
              <a:t>Not suitable in servers where performance is paramount.</a:t>
            </a:r>
          </a:p>
          <a:p>
            <a:r>
              <a:rPr lang="en-US" sz="1600" dirty="0"/>
              <a:t>Some admins prefer to have a GUI available.</a:t>
            </a:r>
          </a:p>
          <a:p>
            <a:r>
              <a:rPr lang="en-US" sz="1600" dirty="0"/>
              <a:t>GUIs can emulate CLI, so you can use both.</a:t>
            </a:r>
          </a:p>
          <a:p>
            <a:pPr lvl="1"/>
            <a:endParaRPr lang="en-US" sz="1400" dirty="0"/>
          </a:p>
        </p:txBody>
      </p:sp>
    </p:spTree>
    <p:extLst>
      <p:ext uri="{BB962C8B-B14F-4D97-AF65-F5344CB8AC3E}">
        <p14:creationId xmlns:p14="http://schemas.microsoft.com/office/powerpoint/2010/main" val="3876501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1A26D3-06D1-434C-B045-ED1CA496C8C1}"/>
              </a:ext>
            </a:extLst>
          </p:cNvPr>
          <p:cNvSpPr>
            <a:spLocks noGrp="1"/>
          </p:cNvSpPr>
          <p:nvPr>
            <p:ph type="title"/>
          </p:nvPr>
        </p:nvSpPr>
        <p:spPr/>
        <p:txBody>
          <a:bodyPr/>
          <a:lstStyle/>
          <a:p>
            <a:r>
              <a:rPr lang="en-US" dirty="0"/>
              <a:t>GUIs (Slide 2 of 2)</a:t>
            </a:r>
          </a:p>
        </p:txBody>
      </p:sp>
      <p:sp>
        <p:nvSpPr>
          <p:cNvPr id="4" name="Slide Number Placeholder 3">
            <a:extLst>
              <a:ext uri="{FF2B5EF4-FFF2-40B4-BE49-F238E27FC236}">
                <a16:creationId xmlns:a16="http://schemas.microsoft.com/office/drawing/2014/main" id="{54615BEB-2DB4-4939-9C6E-EE7F7F5DFFBF}"/>
              </a:ext>
            </a:extLst>
          </p:cNvPr>
          <p:cNvSpPr>
            <a:spLocks noGrp="1"/>
          </p:cNvSpPr>
          <p:nvPr>
            <p:ph type="sldNum" sz="quarter" idx="4"/>
          </p:nvPr>
        </p:nvSpPr>
        <p:spPr/>
        <p:txBody>
          <a:bodyPr/>
          <a:lstStyle/>
          <a:p>
            <a:fld id="{2066355A-084C-D24E-9AD2-7E4FC41EA627}" type="slidenum">
              <a:rPr lang="en-US" smtClean="0"/>
              <a:pPr/>
              <a:t>24</a:t>
            </a:fld>
            <a:endParaRPr lang="en-US" dirty="0"/>
          </a:p>
        </p:txBody>
      </p:sp>
      <p:pic>
        <p:nvPicPr>
          <p:cNvPr id="3" name="Picture 2">
            <a:extLst>
              <a:ext uri="{FF2B5EF4-FFF2-40B4-BE49-F238E27FC236}">
                <a16:creationId xmlns:a16="http://schemas.microsoft.com/office/drawing/2014/main" id="{96055801-5937-41FD-A54E-A420A1FFDC5A}"/>
              </a:ext>
            </a:extLst>
          </p:cNvPr>
          <p:cNvPicPr>
            <a:picLocks noChangeAspect="1"/>
          </p:cNvPicPr>
          <p:nvPr/>
        </p:nvPicPr>
        <p:blipFill>
          <a:blip r:embed="rId2"/>
          <a:stretch>
            <a:fillRect/>
          </a:stretch>
        </p:blipFill>
        <p:spPr>
          <a:xfrm>
            <a:off x="1478347" y="647335"/>
            <a:ext cx="6187306" cy="4004875"/>
          </a:xfrm>
          <a:prstGeom prst="rect">
            <a:avLst/>
          </a:prstGeom>
        </p:spPr>
      </p:pic>
    </p:spTree>
    <p:extLst>
      <p:ext uri="{BB962C8B-B14F-4D97-AF65-F5344CB8AC3E}">
        <p14:creationId xmlns:p14="http://schemas.microsoft.com/office/powerpoint/2010/main" val="2700843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BD65-9537-481D-BADB-3376230B60B5}"/>
              </a:ext>
            </a:extLst>
          </p:cNvPr>
          <p:cNvSpPr>
            <a:spLocks noGrp="1"/>
          </p:cNvSpPr>
          <p:nvPr>
            <p:ph type="title"/>
          </p:nvPr>
        </p:nvSpPr>
        <p:spPr/>
        <p:txBody>
          <a:bodyPr/>
          <a:lstStyle/>
          <a:p>
            <a:r>
              <a:rPr lang="en-US" dirty="0"/>
              <a:t>Display Servers</a:t>
            </a:r>
          </a:p>
        </p:txBody>
      </p:sp>
      <p:sp>
        <p:nvSpPr>
          <p:cNvPr id="3" name="Text Placeholder 2">
            <a:extLst>
              <a:ext uri="{FF2B5EF4-FFF2-40B4-BE49-F238E27FC236}">
                <a16:creationId xmlns:a16="http://schemas.microsoft.com/office/drawing/2014/main" id="{49D2E510-C316-4FF6-B47D-BE5743C9AF72}"/>
              </a:ext>
            </a:extLst>
          </p:cNvPr>
          <p:cNvSpPr>
            <a:spLocks noGrp="1"/>
          </p:cNvSpPr>
          <p:nvPr>
            <p:ph type="body" sz="quarter" idx="13"/>
          </p:nvPr>
        </p:nvSpPr>
        <p:spPr/>
        <p:txBody>
          <a:bodyPr/>
          <a:lstStyle/>
          <a:p>
            <a:r>
              <a:rPr lang="en-US" dirty="0"/>
              <a:t>The component of a GUI that constructs and manages visual elements on the screen.</a:t>
            </a:r>
          </a:p>
        </p:txBody>
      </p:sp>
      <p:sp>
        <p:nvSpPr>
          <p:cNvPr id="4" name="Slide Number Placeholder 3">
            <a:extLst>
              <a:ext uri="{FF2B5EF4-FFF2-40B4-BE49-F238E27FC236}">
                <a16:creationId xmlns:a16="http://schemas.microsoft.com/office/drawing/2014/main" id="{1658B0F8-F123-4608-BDD1-204036056D4C}"/>
              </a:ext>
            </a:extLst>
          </p:cNvPr>
          <p:cNvSpPr>
            <a:spLocks noGrp="1"/>
          </p:cNvSpPr>
          <p:nvPr>
            <p:ph type="sldNum" sz="quarter" idx="4"/>
          </p:nvPr>
        </p:nvSpPr>
        <p:spPr/>
        <p:txBody>
          <a:bodyPr/>
          <a:lstStyle/>
          <a:p>
            <a:fld id="{2066355A-084C-D24E-9AD2-7E4FC41EA627}" type="slidenum">
              <a:rPr lang="en-US" smtClean="0"/>
              <a:pPr/>
              <a:t>25</a:t>
            </a:fld>
            <a:endParaRPr lang="en-US" dirty="0"/>
          </a:p>
        </p:txBody>
      </p:sp>
      <p:sp>
        <p:nvSpPr>
          <p:cNvPr id="5" name="Content Placeholder 4">
            <a:extLst>
              <a:ext uri="{FF2B5EF4-FFF2-40B4-BE49-F238E27FC236}">
                <a16:creationId xmlns:a16="http://schemas.microsoft.com/office/drawing/2014/main" id="{80C2FCF2-CCDC-4425-9FE6-27A8272D8A30}"/>
              </a:ext>
            </a:extLst>
          </p:cNvPr>
          <p:cNvSpPr>
            <a:spLocks noGrp="1"/>
          </p:cNvSpPr>
          <p:nvPr>
            <p:ph idx="1"/>
          </p:nvPr>
        </p:nvSpPr>
        <p:spPr/>
        <p:txBody>
          <a:bodyPr/>
          <a:lstStyle/>
          <a:p>
            <a:r>
              <a:rPr lang="en-US" dirty="0"/>
              <a:t>Accept client input requests.</a:t>
            </a:r>
          </a:p>
          <a:p>
            <a:pPr lvl="1"/>
            <a:r>
              <a:rPr lang="en-US" dirty="0"/>
              <a:t>Forward input to kernel for processing.</a:t>
            </a:r>
          </a:p>
          <a:p>
            <a:r>
              <a:rPr lang="en-US" dirty="0"/>
              <a:t>Also receive output display requests from apps to send to client.</a:t>
            </a:r>
          </a:p>
          <a:p>
            <a:r>
              <a:rPr lang="en-US" dirty="0"/>
              <a:t>Manage communication over network-aware protocol.</a:t>
            </a:r>
          </a:p>
          <a:p>
            <a:pPr lvl="1"/>
            <a:r>
              <a:rPr lang="en-US" dirty="0"/>
              <a:t>Remote clients can access GUI elements like windows.</a:t>
            </a:r>
          </a:p>
          <a:p>
            <a:pPr lvl="1"/>
            <a:r>
              <a:rPr lang="en-US" dirty="0"/>
              <a:t>Still provide services locally.</a:t>
            </a:r>
          </a:p>
          <a:p>
            <a:r>
              <a:rPr lang="en-US" dirty="0"/>
              <a:t>Linux supports many types.</a:t>
            </a:r>
          </a:p>
          <a:p>
            <a:pPr lvl="1"/>
            <a:r>
              <a:rPr lang="en-US" dirty="0"/>
              <a:t>X Window System and Wayland are most prominent.</a:t>
            </a:r>
          </a:p>
        </p:txBody>
      </p:sp>
    </p:spTree>
    <p:extLst>
      <p:ext uri="{BB962C8B-B14F-4D97-AF65-F5344CB8AC3E}">
        <p14:creationId xmlns:p14="http://schemas.microsoft.com/office/powerpoint/2010/main" val="3122498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D12B-4A5F-425B-B646-4D638C059D08}"/>
              </a:ext>
            </a:extLst>
          </p:cNvPr>
          <p:cNvSpPr>
            <a:spLocks noGrp="1"/>
          </p:cNvSpPr>
          <p:nvPr>
            <p:ph type="title"/>
          </p:nvPr>
        </p:nvSpPr>
        <p:spPr/>
        <p:txBody>
          <a:bodyPr/>
          <a:lstStyle/>
          <a:p>
            <a:r>
              <a:rPr lang="en-US" dirty="0"/>
              <a:t>The X Window System (Slide 1 of 2)</a:t>
            </a:r>
          </a:p>
        </p:txBody>
      </p:sp>
      <p:sp>
        <p:nvSpPr>
          <p:cNvPr id="3" name="Text Placeholder 2">
            <a:extLst>
              <a:ext uri="{FF2B5EF4-FFF2-40B4-BE49-F238E27FC236}">
                <a16:creationId xmlns:a16="http://schemas.microsoft.com/office/drawing/2014/main" id="{1243733B-4388-433A-9046-0C5DAF5EB304}"/>
              </a:ext>
            </a:extLst>
          </p:cNvPr>
          <p:cNvSpPr>
            <a:spLocks noGrp="1"/>
          </p:cNvSpPr>
          <p:nvPr>
            <p:ph type="body" sz="quarter" idx="13"/>
          </p:nvPr>
        </p:nvSpPr>
        <p:spPr/>
        <p:txBody>
          <a:bodyPr/>
          <a:lstStyle/>
          <a:p>
            <a:r>
              <a:rPr lang="en-US" dirty="0"/>
              <a:t>A platform-independent display server and windowing system.</a:t>
            </a:r>
          </a:p>
        </p:txBody>
      </p:sp>
      <p:sp>
        <p:nvSpPr>
          <p:cNvPr id="4" name="Slide Number Placeholder 3">
            <a:extLst>
              <a:ext uri="{FF2B5EF4-FFF2-40B4-BE49-F238E27FC236}">
                <a16:creationId xmlns:a16="http://schemas.microsoft.com/office/drawing/2014/main" id="{5804DEDD-FB8F-4CD9-BD79-8921C849B0BF}"/>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
        <p:nvSpPr>
          <p:cNvPr id="5" name="Content Placeholder 4">
            <a:extLst>
              <a:ext uri="{FF2B5EF4-FFF2-40B4-BE49-F238E27FC236}">
                <a16:creationId xmlns:a16="http://schemas.microsoft.com/office/drawing/2014/main" id="{1DFA9B52-385B-4DF2-89E5-181D03B22485}"/>
              </a:ext>
            </a:extLst>
          </p:cNvPr>
          <p:cNvSpPr>
            <a:spLocks noGrp="1"/>
          </p:cNvSpPr>
          <p:nvPr>
            <p:ph idx="1"/>
          </p:nvPr>
        </p:nvSpPr>
        <p:spPr/>
        <p:txBody>
          <a:bodyPr/>
          <a:lstStyle/>
          <a:p>
            <a:r>
              <a:rPr lang="en-US" dirty="0"/>
              <a:t>Developed by MIT in 1984.</a:t>
            </a:r>
          </a:p>
          <a:p>
            <a:r>
              <a:rPr lang="en-US" dirty="0"/>
              <a:t>Coordinates client input and app output to determine how to draw screen.</a:t>
            </a:r>
          </a:p>
          <a:p>
            <a:r>
              <a:rPr lang="en-US" dirty="0"/>
              <a:t>X server communicates with separate compositor.</a:t>
            </a:r>
          </a:p>
          <a:p>
            <a:pPr lvl="1"/>
            <a:r>
              <a:rPr lang="en-US" dirty="0"/>
              <a:t>Compositor reads memory buffer each app writes to.</a:t>
            </a:r>
          </a:p>
          <a:p>
            <a:pPr lvl="1"/>
            <a:r>
              <a:rPr lang="en-US" dirty="0"/>
              <a:t>Compositor uses buffer info to combine each app window on screen.</a:t>
            </a:r>
          </a:p>
          <a:p>
            <a:pPr lvl="1"/>
            <a:r>
              <a:rPr lang="en-US" dirty="0"/>
              <a:t>X server receives event and informs compositor.</a:t>
            </a:r>
          </a:p>
          <a:p>
            <a:pPr lvl="1"/>
            <a:r>
              <a:rPr lang="en-US" dirty="0"/>
              <a:t>Compositor must re-composite part of screen affected by event.</a:t>
            </a:r>
          </a:p>
        </p:txBody>
      </p:sp>
    </p:spTree>
    <p:extLst>
      <p:ext uri="{BB962C8B-B14F-4D97-AF65-F5344CB8AC3E}">
        <p14:creationId xmlns:p14="http://schemas.microsoft.com/office/powerpoint/2010/main" val="3726662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6D48-BEE8-F94F-A57B-6F2FC9BA5DE9}"/>
              </a:ext>
            </a:extLst>
          </p:cNvPr>
          <p:cNvSpPr>
            <a:spLocks noGrp="1"/>
          </p:cNvSpPr>
          <p:nvPr>
            <p:ph type="title"/>
          </p:nvPr>
        </p:nvSpPr>
        <p:spPr/>
        <p:txBody>
          <a:bodyPr/>
          <a:lstStyle/>
          <a:p>
            <a:r>
              <a:rPr lang="en-US" dirty="0"/>
              <a:t>The X Window System (Slide 2 of 2)</a:t>
            </a:r>
          </a:p>
        </p:txBody>
      </p:sp>
      <p:sp>
        <p:nvSpPr>
          <p:cNvPr id="3" name="Slide Number Placeholder 2">
            <a:extLst>
              <a:ext uri="{FF2B5EF4-FFF2-40B4-BE49-F238E27FC236}">
                <a16:creationId xmlns:a16="http://schemas.microsoft.com/office/drawing/2014/main" id="{AABC0C81-D84F-744C-B3EA-10AA2A607424}"/>
              </a:ext>
            </a:extLst>
          </p:cNvPr>
          <p:cNvSpPr>
            <a:spLocks noGrp="1"/>
          </p:cNvSpPr>
          <p:nvPr>
            <p:ph type="sldNum" sz="quarter" idx="4"/>
          </p:nvPr>
        </p:nvSpPr>
        <p:spPr/>
        <p:txBody>
          <a:bodyPr/>
          <a:lstStyle/>
          <a:p>
            <a:fld id="{2066355A-084C-D24E-9AD2-7E4FC41EA627}" type="slidenum">
              <a:rPr lang="en-US" smtClean="0"/>
              <a:pPr/>
              <a:t>27</a:t>
            </a:fld>
            <a:endParaRPr lang="en-US" dirty="0"/>
          </a:p>
        </p:txBody>
      </p:sp>
      <p:pic>
        <p:nvPicPr>
          <p:cNvPr id="15" name="Picture 14">
            <a:extLst>
              <a:ext uri="{FF2B5EF4-FFF2-40B4-BE49-F238E27FC236}">
                <a16:creationId xmlns:a16="http://schemas.microsoft.com/office/drawing/2014/main" id="{0DFBAA26-779D-4CA0-B15D-9A42058FA64A}"/>
              </a:ext>
            </a:extLst>
          </p:cNvPr>
          <p:cNvPicPr>
            <a:picLocks noChangeAspect="1"/>
          </p:cNvPicPr>
          <p:nvPr/>
        </p:nvPicPr>
        <p:blipFill>
          <a:blip r:embed="rId2"/>
          <a:stretch>
            <a:fillRect/>
          </a:stretch>
        </p:blipFill>
        <p:spPr>
          <a:xfrm>
            <a:off x="1143302" y="850188"/>
            <a:ext cx="6857397" cy="3644810"/>
          </a:xfrm>
          <a:prstGeom prst="rect">
            <a:avLst/>
          </a:prstGeom>
        </p:spPr>
      </p:pic>
    </p:spTree>
    <p:extLst>
      <p:ext uri="{BB962C8B-B14F-4D97-AF65-F5344CB8AC3E}">
        <p14:creationId xmlns:p14="http://schemas.microsoft.com/office/powerpoint/2010/main" val="1093228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7A15-B79C-42B1-9025-BD62B58CCB52}"/>
              </a:ext>
            </a:extLst>
          </p:cNvPr>
          <p:cNvSpPr>
            <a:spLocks noGrp="1"/>
          </p:cNvSpPr>
          <p:nvPr>
            <p:ph type="title"/>
          </p:nvPr>
        </p:nvSpPr>
        <p:spPr/>
        <p:txBody>
          <a:bodyPr/>
          <a:lstStyle/>
          <a:p>
            <a:r>
              <a:rPr lang="en-US" dirty="0"/>
              <a:t>X.Org Server</a:t>
            </a:r>
          </a:p>
        </p:txBody>
      </p:sp>
      <p:sp>
        <p:nvSpPr>
          <p:cNvPr id="3" name="Text Placeholder 2">
            <a:extLst>
              <a:ext uri="{FF2B5EF4-FFF2-40B4-BE49-F238E27FC236}">
                <a16:creationId xmlns:a16="http://schemas.microsoft.com/office/drawing/2014/main" id="{FD99AAE0-A148-4119-8A7C-25C233181518}"/>
              </a:ext>
            </a:extLst>
          </p:cNvPr>
          <p:cNvSpPr>
            <a:spLocks noGrp="1"/>
          </p:cNvSpPr>
          <p:nvPr>
            <p:ph type="body" sz="quarter" idx="13"/>
          </p:nvPr>
        </p:nvSpPr>
        <p:spPr/>
        <p:txBody>
          <a:bodyPr/>
          <a:lstStyle/>
          <a:p>
            <a:r>
              <a:rPr lang="en-US" dirty="0"/>
              <a:t>A free and open source reference implementation of the X Window System for Linux and other Unix-like operating systems.</a:t>
            </a:r>
          </a:p>
        </p:txBody>
      </p:sp>
      <p:sp>
        <p:nvSpPr>
          <p:cNvPr id="4" name="Slide Number Placeholder 3">
            <a:extLst>
              <a:ext uri="{FF2B5EF4-FFF2-40B4-BE49-F238E27FC236}">
                <a16:creationId xmlns:a16="http://schemas.microsoft.com/office/drawing/2014/main" id="{19E3FDD2-8048-479F-B36D-45C1325904DA}"/>
              </a:ext>
            </a:extLst>
          </p:cNvPr>
          <p:cNvSpPr>
            <a:spLocks noGrp="1"/>
          </p:cNvSpPr>
          <p:nvPr>
            <p:ph type="sldNum" sz="quarter" idx="4"/>
          </p:nvPr>
        </p:nvSpPr>
        <p:spPr/>
        <p:txBody>
          <a:bodyPr/>
          <a:lstStyle/>
          <a:p>
            <a:fld id="{2066355A-084C-D24E-9AD2-7E4FC41EA627}" type="slidenum">
              <a:rPr lang="en-US" smtClean="0"/>
              <a:pPr/>
              <a:t>28</a:t>
            </a:fld>
            <a:endParaRPr lang="en-US" dirty="0"/>
          </a:p>
        </p:txBody>
      </p:sp>
      <p:sp>
        <p:nvSpPr>
          <p:cNvPr id="5" name="Content Placeholder 4">
            <a:extLst>
              <a:ext uri="{FF2B5EF4-FFF2-40B4-BE49-F238E27FC236}">
                <a16:creationId xmlns:a16="http://schemas.microsoft.com/office/drawing/2014/main" id="{1D32272A-0CD9-4582-9B11-7B4FEED4CE04}"/>
              </a:ext>
            </a:extLst>
          </p:cNvPr>
          <p:cNvSpPr>
            <a:spLocks noGrp="1"/>
          </p:cNvSpPr>
          <p:nvPr>
            <p:ph idx="1"/>
          </p:nvPr>
        </p:nvSpPr>
        <p:spPr/>
        <p:txBody>
          <a:bodyPr/>
          <a:lstStyle/>
          <a:p>
            <a:r>
              <a:rPr lang="en-US" dirty="0"/>
              <a:t>Released in 2004.</a:t>
            </a:r>
          </a:p>
          <a:p>
            <a:r>
              <a:rPr lang="en-US" dirty="0"/>
              <a:t>Quickly became </a:t>
            </a:r>
            <a:r>
              <a:rPr lang="en-US" i="1" dirty="0"/>
              <a:t>de facto</a:t>
            </a:r>
            <a:r>
              <a:rPr lang="en-US" dirty="0"/>
              <a:t> display server for Linux distros.</a:t>
            </a:r>
          </a:p>
          <a:p>
            <a:r>
              <a:rPr lang="en-US" dirty="0"/>
              <a:t>Prior to 2004, XFree86 was the implementation of X used in Linux.</a:t>
            </a:r>
          </a:p>
          <a:p>
            <a:pPr lvl="1"/>
            <a:r>
              <a:rPr lang="en-US" dirty="0"/>
              <a:t>Changed to GPL-incompatible custom license.</a:t>
            </a:r>
          </a:p>
          <a:p>
            <a:pPr lvl="1"/>
            <a:r>
              <a:rPr lang="en-US" dirty="0"/>
              <a:t>Forked into X.Org Server.</a:t>
            </a:r>
          </a:p>
        </p:txBody>
      </p:sp>
    </p:spTree>
    <p:extLst>
      <p:ext uri="{BB962C8B-B14F-4D97-AF65-F5344CB8AC3E}">
        <p14:creationId xmlns:p14="http://schemas.microsoft.com/office/powerpoint/2010/main" val="465061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5BF3-3331-42C3-8628-68903777227D}"/>
              </a:ext>
            </a:extLst>
          </p:cNvPr>
          <p:cNvSpPr>
            <a:spLocks noGrp="1"/>
          </p:cNvSpPr>
          <p:nvPr>
            <p:ph type="title"/>
          </p:nvPr>
        </p:nvSpPr>
        <p:spPr/>
        <p:txBody>
          <a:bodyPr/>
          <a:lstStyle/>
          <a:p>
            <a:r>
              <a:rPr lang="en-US" dirty="0"/>
              <a:t>Wayland (Slide 1 of 2)</a:t>
            </a:r>
          </a:p>
        </p:txBody>
      </p:sp>
      <p:sp>
        <p:nvSpPr>
          <p:cNvPr id="3" name="Text Placeholder 2">
            <a:extLst>
              <a:ext uri="{FF2B5EF4-FFF2-40B4-BE49-F238E27FC236}">
                <a16:creationId xmlns:a16="http://schemas.microsoft.com/office/drawing/2014/main" id="{9600DB44-61B9-4909-A86C-C49C2E642EE6}"/>
              </a:ext>
            </a:extLst>
          </p:cNvPr>
          <p:cNvSpPr>
            <a:spLocks noGrp="1"/>
          </p:cNvSpPr>
          <p:nvPr>
            <p:ph type="body" sz="quarter" idx="13"/>
          </p:nvPr>
        </p:nvSpPr>
        <p:spPr/>
        <p:txBody>
          <a:bodyPr/>
          <a:lstStyle/>
          <a:p>
            <a:r>
              <a:rPr lang="en-US" dirty="0"/>
              <a:t>A display server and reference implementation in Unix-like operating systems meant to replace X.</a:t>
            </a:r>
          </a:p>
        </p:txBody>
      </p:sp>
      <p:sp>
        <p:nvSpPr>
          <p:cNvPr id="4" name="Slide Number Placeholder 3">
            <a:extLst>
              <a:ext uri="{FF2B5EF4-FFF2-40B4-BE49-F238E27FC236}">
                <a16:creationId xmlns:a16="http://schemas.microsoft.com/office/drawing/2014/main" id="{6B4F9F19-72B7-44F9-96F4-04E8F8F15850}"/>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
        <p:nvSpPr>
          <p:cNvPr id="5" name="Content Placeholder 4">
            <a:extLst>
              <a:ext uri="{FF2B5EF4-FFF2-40B4-BE49-F238E27FC236}">
                <a16:creationId xmlns:a16="http://schemas.microsoft.com/office/drawing/2014/main" id="{04FFCCEB-EE17-4561-980E-46F2D2302254}"/>
              </a:ext>
            </a:extLst>
          </p:cNvPr>
          <p:cNvSpPr>
            <a:spLocks noGrp="1"/>
          </p:cNvSpPr>
          <p:nvPr>
            <p:ph idx="1"/>
          </p:nvPr>
        </p:nvSpPr>
        <p:spPr/>
        <p:txBody>
          <a:bodyPr/>
          <a:lstStyle/>
          <a:p>
            <a:r>
              <a:rPr lang="en-US" dirty="0"/>
              <a:t>Improves upon X in many ways.</a:t>
            </a:r>
          </a:p>
          <a:p>
            <a:r>
              <a:rPr lang="en-US" dirty="0"/>
              <a:t>Compositor and server are one in Wayland.</a:t>
            </a:r>
          </a:p>
          <a:p>
            <a:pPr lvl="1"/>
            <a:r>
              <a:rPr lang="en-US" dirty="0"/>
              <a:t>Client can exchange events directly with compositor.</a:t>
            </a:r>
          </a:p>
          <a:p>
            <a:pPr lvl="1"/>
            <a:r>
              <a:rPr lang="en-US" dirty="0"/>
              <a:t>X server is no longer middle man.</a:t>
            </a:r>
          </a:p>
          <a:p>
            <a:r>
              <a:rPr lang="en-US" dirty="0"/>
              <a:t>Released in 2008.</a:t>
            </a:r>
          </a:p>
          <a:p>
            <a:r>
              <a:rPr lang="en-US" dirty="0"/>
              <a:t>Adoption has been slowly increasing.</a:t>
            </a:r>
          </a:p>
          <a:p>
            <a:pPr lvl="1"/>
            <a:r>
              <a:rPr lang="en-US" dirty="0"/>
              <a:t>Fedora 25 started using Wayland as default.</a:t>
            </a:r>
          </a:p>
          <a:p>
            <a:endParaRPr lang="en-US" dirty="0"/>
          </a:p>
        </p:txBody>
      </p:sp>
    </p:spTree>
    <p:extLst>
      <p:ext uri="{BB962C8B-B14F-4D97-AF65-F5344CB8AC3E}">
        <p14:creationId xmlns:p14="http://schemas.microsoft.com/office/powerpoint/2010/main" val="144965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4895D5-752C-4B49-A43A-A8AD61363552}"/>
              </a:ext>
            </a:extLst>
          </p:cNvPr>
          <p:cNvSpPr>
            <a:spLocks noGrp="1"/>
          </p:cNvSpPr>
          <p:nvPr>
            <p:ph type="title"/>
          </p:nvPr>
        </p:nvSpPr>
        <p:spPr/>
        <p:txBody>
          <a:bodyPr/>
          <a:lstStyle/>
          <a:p>
            <a:r>
              <a:rPr lang="en-US" dirty="0"/>
              <a:t>Localization</a:t>
            </a:r>
          </a:p>
        </p:txBody>
      </p:sp>
      <p:sp>
        <p:nvSpPr>
          <p:cNvPr id="7" name="Text Placeholder 6">
            <a:extLst>
              <a:ext uri="{FF2B5EF4-FFF2-40B4-BE49-F238E27FC236}">
                <a16:creationId xmlns:a16="http://schemas.microsoft.com/office/drawing/2014/main" id="{3BC22EBD-5FAB-45DE-BDB6-8729EE2A0C08}"/>
              </a:ext>
            </a:extLst>
          </p:cNvPr>
          <p:cNvSpPr>
            <a:spLocks noGrp="1"/>
          </p:cNvSpPr>
          <p:nvPr>
            <p:ph type="body" sz="quarter" idx="13"/>
          </p:nvPr>
        </p:nvSpPr>
        <p:spPr/>
        <p:txBody>
          <a:bodyPr/>
          <a:lstStyle/>
          <a:p>
            <a:r>
              <a:rPr lang="en-US" dirty="0"/>
              <a:t>The process of adapting OS components for use within a distinct culture, other than the initial culture they were designed for.</a:t>
            </a:r>
          </a:p>
        </p:txBody>
      </p:sp>
      <p:sp>
        <p:nvSpPr>
          <p:cNvPr id="3" name="Slide Number Placeholder 2">
            <a:extLst>
              <a:ext uri="{FF2B5EF4-FFF2-40B4-BE49-F238E27FC236}">
                <a16:creationId xmlns:a16="http://schemas.microsoft.com/office/drawing/2014/main" id="{D935A915-B835-4327-AAE6-0F51D3D16D9A}"/>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6" name="Content Placeholder 5">
            <a:extLst>
              <a:ext uri="{FF2B5EF4-FFF2-40B4-BE49-F238E27FC236}">
                <a16:creationId xmlns:a16="http://schemas.microsoft.com/office/drawing/2014/main" id="{13D046FD-6237-4BA8-9533-AAF382345E37}"/>
              </a:ext>
            </a:extLst>
          </p:cNvPr>
          <p:cNvSpPr>
            <a:spLocks noGrp="1"/>
          </p:cNvSpPr>
          <p:nvPr>
            <p:ph idx="1"/>
          </p:nvPr>
        </p:nvSpPr>
        <p:spPr/>
        <p:txBody>
          <a:bodyPr/>
          <a:lstStyle/>
          <a:p>
            <a:r>
              <a:rPr lang="en-US" dirty="0"/>
              <a:t>Usually includes:</a:t>
            </a:r>
          </a:p>
          <a:p>
            <a:pPr lvl="1"/>
            <a:r>
              <a:rPr lang="en-US" dirty="0"/>
              <a:t>Translating interface into a language.</a:t>
            </a:r>
          </a:p>
          <a:p>
            <a:pPr lvl="1"/>
            <a:r>
              <a:rPr lang="en-US" dirty="0"/>
              <a:t>Converting measurements between regional systems.</a:t>
            </a:r>
          </a:p>
          <a:p>
            <a:pPr lvl="1"/>
            <a:r>
              <a:rPr lang="en-US" dirty="0"/>
              <a:t>Configuring keyboard layout.</a:t>
            </a:r>
          </a:p>
          <a:p>
            <a:pPr lvl="1"/>
            <a:r>
              <a:rPr lang="en-US" dirty="0"/>
              <a:t>Setting date and time.</a:t>
            </a:r>
          </a:p>
          <a:p>
            <a:r>
              <a:rPr lang="en-US" dirty="0"/>
              <a:t>Important to localize Linux services provided to international users.</a:t>
            </a:r>
          </a:p>
          <a:p>
            <a:pPr lvl="1"/>
            <a:r>
              <a:rPr lang="en-US" dirty="0"/>
              <a:t>Example: Admin in Japan working on system in Japanese.</a:t>
            </a:r>
          </a:p>
        </p:txBody>
      </p:sp>
    </p:spTree>
    <p:extLst>
      <p:ext uri="{BB962C8B-B14F-4D97-AF65-F5344CB8AC3E}">
        <p14:creationId xmlns:p14="http://schemas.microsoft.com/office/powerpoint/2010/main" val="1952893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5721A2-F814-4517-ABF1-75C98EEB070A}"/>
              </a:ext>
            </a:extLst>
          </p:cNvPr>
          <p:cNvSpPr>
            <a:spLocks noGrp="1"/>
          </p:cNvSpPr>
          <p:nvPr>
            <p:ph type="title"/>
          </p:nvPr>
        </p:nvSpPr>
        <p:spPr/>
        <p:txBody>
          <a:bodyPr/>
          <a:lstStyle/>
          <a:p>
            <a:r>
              <a:rPr lang="en-US" dirty="0"/>
              <a:t>Wayland (Slide 2 of 2)</a:t>
            </a:r>
          </a:p>
        </p:txBody>
      </p:sp>
      <p:sp>
        <p:nvSpPr>
          <p:cNvPr id="4" name="Slide Number Placeholder 3">
            <a:extLst>
              <a:ext uri="{FF2B5EF4-FFF2-40B4-BE49-F238E27FC236}">
                <a16:creationId xmlns:a16="http://schemas.microsoft.com/office/drawing/2014/main" id="{A366C4D3-507E-46C6-AAA8-AE6DED38D443}"/>
              </a:ext>
            </a:extLst>
          </p:cNvPr>
          <p:cNvSpPr>
            <a:spLocks noGrp="1"/>
          </p:cNvSpPr>
          <p:nvPr>
            <p:ph type="sldNum" sz="quarter" idx="4"/>
          </p:nvPr>
        </p:nvSpPr>
        <p:spPr/>
        <p:txBody>
          <a:bodyPr/>
          <a:lstStyle/>
          <a:p>
            <a:fld id="{2066355A-084C-D24E-9AD2-7E4FC41EA627}" type="slidenum">
              <a:rPr lang="en-US" smtClean="0"/>
              <a:pPr/>
              <a:t>30</a:t>
            </a:fld>
            <a:endParaRPr lang="en-US" dirty="0"/>
          </a:p>
        </p:txBody>
      </p:sp>
      <p:pic>
        <p:nvPicPr>
          <p:cNvPr id="3" name="Picture 2">
            <a:extLst>
              <a:ext uri="{FF2B5EF4-FFF2-40B4-BE49-F238E27FC236}">
                <a16:creationId xmlns:a16="http://schemas.microsoft.com/office/drawing/2014/main" id="{783574CF-0FC4-45DB-812C-E301CE5A54FF}"/>
              </a:ext>
            </a:extLst>
          </p:cNvPr>
          <p:cNvPicPr>
            <a:picLocks noChangeAspect="1"/>
          </p:cNvPicPr>
          <p:nvPr/>
        </p:nvPicPr>
        <p:blipFill>
          <a:blip r:embed="rId2"/>
          <a:stretch>
            <a:fillRect/>
          </a:stretch>
        </p:blipFill>
        <p:spPr>
          <a:xfrm>
            <a:off x="1733788" y="802943"/>
            <a:ext cx="5676424" cy="3809496"/>
          </a:xfrm>
          <a:prstGeom prst="rect">
            <a:avLst/>
          </a:prstGeom>
        </p:spPr>
      </p:pic>
    </p:spTree>
    <p:extLst>
      <p:ext uri="{BB962C8B-B14F-4D97-AF65-F5344CB8AC3E}">
        <p14:creationId xmlns:p14="http://schemas.microsoft.com/office/powerpoint/2010/main" val="940785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1AE7-9C49-456A-A977-559980591A6A}"/>
              </a:ext>
            </a:extLst>
          </p:cNvPr>
          <p:cNvSpPr>
            <a:spLocks noGrp="1"/>
          </p:cNvSpPr>
          <p:nvPr>
            <p:ph type="title"/>
          </p:nvPr>
        </p:nvSpPr>
        <p:spPr/>
        <p:txBody>
          <a:bodyPr/>
          <a:lstStyle/>
          <a:p>
            <a:r>
              <a:rPr lang="en-US" dirty="0"/>
              <a:t>X vs. Wayland</a:t>
            </a:r>
          </a:p>
        </p:txBody>
      </p:sp>
      <p:sp>
        <p:nvSpPr>
          <p:cNvPr id="4" name="Slide Number Placeholder 3">
            <a:extLst>
              <a:ext uri="{FF2B5EF4-FFF2-40B4-BE49-F238E27FC236}">
                <a16:creationId xmlns:a16="http://schemas.microsoft.com/office/drawing/2014/main" id="{F5D9C73E-4C43-4B06-9EDF-578550CBE8B9}"/>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
        <p:nvSpPr>
          <p:cNvPr id="6" name="Content Placeholder 5">
            <a:extLst>
              <a:ext uri="{FF2B5EF4-FFF2-40B4-BE49-F238E27FC236}">
                <a16:creationId xmlns:a16="http://schemas.microsoft.com/office/drawing/2014/main" id="{64884F5F-D65A-43FE-93D5-C6BF669A6ABF}"/>
              </a:ext>
            </a:extLst>
          </p:cNvPr>
          <p:cNvSpPr>
            <a:spLocks noGrp="1"/>
          </p:cNvSpPr>
          <p:nvPr>
            <p:ph idx="1"/>
          </p:nvPr>
        </p:nvSpPr>
        <p:spPr/>
        <p:txBody>
          <a:bodyPr/>
          <a:lstStyle/>
          <a:p>
            <a:r>
              <a:rPr lang="en-US" dirty="0"/>
              <a:t>In Wayland:</a:t>
            </a:r>
          </a:p>
          <a:p>
            <a:pPr lvl="1"/>
            <a:r>
              <a:rPr lang="en-US" dirty="0"/>
              <a:t>Compositor can easily determine what window an event applies to.</a:t>
            </a:r>
          </a:p>
          <a:p>
            <a:pPr lvl="1"/>
            <a:r>
              <a:rPr lang="en-US" dirty="0"/>
              <a:t>Latency issues with fetching data are mitigated.</a:t>
            </a:r>
          </a:p>
          <a:p>
            <a:pPr lvl="1"/>
            <a:r>
              <a:rPr lang="en-US" dirty="0"/>
              <a:t>Rendering is offloaded to client, simplifying the process.</a:t>
            </a:r>
          </a:p>
          <a:p>
            <a:pPr lvl="1"/>
            <a:r>
              <a:rPr lang="en-US" dirty="0"/>
              <a:t>Remote desktop protocols can still be leveraged for network access to GUI.</a:t>
            </a:r>
          </a:p>
          <a:p>
            <a:pPr lvl="1"/>
            <a:r>
              <a:rPr lang="en-US" dirty="0"/>
              <a:t>Data I/O of each window isolated, improving security.</a:t>
            </a:r>
          </a:p>
          <a:p>
            <a:endParaRPr lang="en-US" dirty="0"/>
          </a:p>
          <a:p>
            <a:endParaRPr lang="en-US" dirty="0"/>
          </a:p>
        </p:txBody>
      </p:sp>
    </p:spTree>
    <p:extLst>
      <p:ext uri="{BB962C8B-B14F-4D97-AF65-F5344CB8AC3E}">
        <p14:creationId xmlns:p14="http://schemas.microsoft.com/office/powerpoint/2010/main" val="1687359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6B9BAB-D2DA-4D1B-BA12-713DE2DAAE4B}"/>
              </a:ext>
            </a:extLst>
          </p:cNvPr>
          <p:cNvSpPr>
            <a:spLocks noGrp="1"/>
          </p:cNvSpPr>
          <p:nvPr>
            <p:ph type="title"/>
          </p:nvPr>
        </p:nvSpPr>
        <p:spPr/>
        <p:txBody>
          <a:bodyPr/>
          <a:lstStyle/>
          <a:p>
            <a:r>
              <a:rPr lang="en-US" dirty="0"/>
              <a:t>Desktop Environment (Slide 1 of 2)</a:t>
            </a:r>
          </a:p>
        </p:txBody>
      </p:sp>
      <p:sp>
        <p:nvSpPr>
          <p:cNvPr id="7" name="Text Placeholder 6">
            <a:extLst>
              <a:ext uri="{FF2B5EF4-FFF2-40B4-BE49-F238E27FC236}">
                <a16:creationId xmlns:a16="http://schemas.microsoft.com/office/drawing/2014/main" id="{D5017C09-CA75-412E-B2ED-EBAD56D9AAB6}"/>
              </a:ext>
            </a:extLst>
          </p:cNvPr>
          <p:cNvSpPr>
            <a:spLocks noGrp="1"/>
          </p:cNvSpPr>
          <p:nvPr>
            <p:ph type="body" sz="quarter" idx="13"/>
          </p:nvPr>
        </p:nvSpPr>
        <p:spPr/>
        <p:txBody>
          <a:bodyPr/>
          <a:lstStyle/>
          <a:p>
            <a:r>
              <a:rPr lang="en-US" dirty="0"/>
              <a:t>A client to a display server that tells the server how to draw graphical elements on the screen.</a:t>
            </a:r>
          </a:p>
        </p:txBody>
      </p:sp>
      <p:sp>
        <p:nvSpPr>
          <p:cNvPr id="3" name="Slide Number Placeholder 2">
            <a:extLst>
              <a:ext uri="{FF2B5EF4-FFF2-40B4-BE49-F238E27FC236}">
                <a16:creationId xmlns:a16="http://schemas.microsoft.com/office/drawing/2014/main" id="{AE60FD86-59BC-4683-B6CB-AF52B5BA9355}"/>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
        <p:nvSpPr>
          <p:cNvPr id="6" name="Content Placeholder 5">
            <a:extLst>
              <a:ext uri="{FF2B5EF4-FFF2-40B4-BE49-F238E27FC236}">
                <a16:creationId xmlns:a16="http://schemas.microsoft.com/office/drawing/2014/main" id="{B69FEFF6-01B1-44BE-84A5-1DAA8B050D91}"/>
              </a:ext>
            </a:extLst>
          </p:cNvPr>
          <p:cNvSpPr>
            <a:spLocks noGrp="1"/>
          </p:cNvSpPr>
          <p:nvPr>
            <p:ph idx="1"/>
          </p:nvPr>
        </p:nvSpPr>
        <p:spPr/>
        <p:txBody>
          <a:bodyPr/>
          <a:lstStyle/>
          <a:p>
            <a:r>
              <a:rPr lang="en-US" sz="1600" dirty="0"/>
              <a:t>Controls look and feel of GUI for entire OS.</a:t>
            </a:r>
          </a:p>
          <a:p>
            <a:r>
              <a:rPr lang="en-US" sz="1600" dirty="0"/>
              <a:t>Provides common graphical interface for apps.</a:t>
            </a:r>
          </a:p>
          <a:p>
            <a:r>
              <a:rPr lang="en-US" sz="1600" dirty="0"/>
              <a:t>Implements desktop metaphor.</a:t>
            </a:r>
          </a:p>
          <a:p>
            <a:pPr lvl="1"/>
            <a:r>
              <a:rPr lang="en-US" sz="1400" dirty="0"/>
              <a:t>Monitor is treated as a physical desktop.</a:t>
            </a:r>
          </a:p>
          <a:p>
            <a:pPr lvl="1"/>
            <a:r>
              <a:rPr lang="en-US" sz="1400" dirty="0"/>
              <a:t>Objects are on top of desk, accessible to person sitting at desk.</a:t>
            </a:r>
          </a:p>
          <a:p>
            <a:r>
              <a:rPr lang="en-US" sz="1600" dirty="0"/>
              <a:t>Primary structural element is the application window.</a:t>
            </a:r>
          </a:p>
          <a:p>
            <a:pPr lvl="1"/>
            <a:r>
              <a:rPr lang="en-US" sz="1400" dirty="0"/>
              <a:t>In window can be buttons, icons, menus, etc.</a:t>
            </a:r>
          </a:p>
          <a:p>
            <a:r>
              <a:rPr lang="en-US" sz="1600" dirty="0"/>
              <a:t>Also provides login screen.</a:t>
            </a:r>
          </a:p>
          <a:p>
            <a:r>
              <a:rPr lang="en-US" sz="1600" dirty="0"/>
              <a:t>Can be set to run every time system boots.</a:t>
            </a:r>
          </a:p>
          <a:p>
            <a:r>
              <a:rPr lang="en-US" sz="1600" dirty="0"/>
              <a:t>Also come packaged with apps.</a:t>
            </a:r>
          </a:p>
        </p:txBody>
      </p:sp>
    </p:spTree>
    <p:extLst>
      <p:ext uri="{BB962C8B-B14F-4D97-AF65-F5344CB8AC3E}">
        <p14:creationId xmlns:p14="http://schemas.microsoft.com/office/powerpoint/2010/main" val="2350621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7CFB15-089B-46D4-971D-A7B1E6937947}"/>
              </a:ext>
            </a:extLst>
          </p:cNvPr>
          <p:cNvSpPr>
            <a:spLocks noGrp="1"/>
          </p:cNvSpPr>
          <p:nvPr>
            <p:ph type="title"/>
          </p:nvPr>
        </p:nvSpPr>
        <p:spPr/>
        <p:txBody>
          <a:bodyPr/>
          <a:lstStyle/>
          <a:p>
            <a:r>
              <a:rPr lang="en-US" dirty="0"/>
              <a:t>Desktop Environment (Slide 2 of 2)</a:t>
            </a:r>
          </a:p>
        </p:txBody>
      </p:sp>
      <p:sp>
        <p:nvSpPr>
          <p:cNvPr id="4" name="Slide Number Placeholder 3">
            <a:extLst>
              <a:ext uri="{FF2B5EF4-FFF2-40B4-BE49-F238E27FC236}">
                <a16:creationId xmlns:a16="http://schemas.microsoft.com/office/drawing/2014/main" id="{4C443FBC-A2FA-42E7-8EB2-5B7257D4A4FC}"/>
              </a:ext>
            </a:extLst>
          </p:cNvPr>
          <p:cNvSpPr>
            <a:spLocks noGrp="1"/>
          </p:cNvSpPr>
          <p:nvPr>
            <p:ph type="sldNum" sz="quarter" idx="4"/>
          </p:nvPr>
        </p:nvSpPr>
        <p:spPr/>
        <p:txBody>
          <a:bodyPr/>
          <a:lstStyle/>
          <a:p>
            <a:fld id="{2066355A-084C-D24E-9AD2-7E4FC41EA627}" type="slidenum">
              <a:rPr lang="en-US" smtClean="0"/>
              <a:pPr/>
              <a:t>33</a:t>
            </a:fld>
            <a:endParaRPr lang="en-US" dirty="0"/>
          </a:p>
        </p:txBody>
      </p:sp>
      <p:pic>
        <p:nvPicPr>
          <p:cNvPr id="3" name="Picture 2">
            <a:extLst>
              <a:ext uri="{FF2B5EF4-FFF2-40B4-BE49-F238E27FC236}">
                <a16:creationId xmlns:a16="http://schemas.microsoft.com/office/drawing/2014/main" id="{E8434142-C4FD-4367-A216-AD113B3D692A}"/>
              </a:ext>
            </a:extLst>
          </p:cNvPr>
          <p:cNvPicPr>
            <a:picLocks noChangeAspect="1"/>
          </p:cNvPicPr>
          <p:nvPr/>
        </p:nvPicPr>
        <p:blipFill>
          <a:blip r:embed="rId2"/>
          <a:stretch>
            <a:fillRect/>
          </a:stretch>
        </p:blipFill>
        <p:spPr>
          <a:xfrm>
            <a:off x="1590171" y="716291"/>
            <a:ext cx="5963658" cy="4163718"/>
          </a:xfrm>
          <a:prstGeom prst="rect">
            <a:avLst/>
          </a:prstGeom>
        </p:spPr>
      </p:pic>
    </p:spTree>
    <p:extLst>
      <p:ext uri="{BB962C8B-B14F-4D97-AF65-F5344CB8AC3E}">
        <p14:creationId xmlns:p14="http://schemas.microsoft.com/office/powerpoint/2010/main" val="3165216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63221A-E1CE-49AD-985D-082598241019}"/>
              </a:ext>
            </a:extLst>
          </p:cNvPr>
          <p:cNvSpPr>
            <a:spLocks noGrp="1"/>
          </p:cNvSpPr>
          <p:nvPr>
            <p:ph type="title"/>
          </p:nvPr>
        </p:nvSpPr>
        <p:spPr/>
        <p:txBody>
          <a:bodyPr/>
          <a:lstStyle/>
          <a:p>
            <a:r>
              <a:rPr lang="en-US" dirty="0"/>
              <a:t>Specific Desktop Environments</a:t>
            </a:r>
          </a:p>
        </p:txBody>
      </p:sp>
      <p:sp>
        <p:nvSpPr>
          <p:cNvPr id="4" name="Slide Number Placeholder 3">
            <a:extLst>
              <a:ext uri="{FF2B5EF4-FFF2-40B4-BE49-F238E27FC236}">
                <a16:creationId xmlns:a16="http://schemas.microsoft.com/office/drawing/2014/main" id="{C93A9729-0B3F-4FCF-B30F-A05FDE3DED8E}"/>
              </a:ext>
            </a:extLst>
          </p:cNvPr>
          <p:cNvSpPr>
            <a:spLocks noGrp="1"/>
          </p:cNvSpPr>
          <p:nvPr>
            <p:ph type="sldNum" sz="quarter" idx="4"/>
          </p:nvPr>
        </p:nvSpPr>
        <p:spPr/>
        <p:txBody>
          <a:bodyPr/>
          <a:lstStyle/>
          <a:p>
            <a:fld id="{2066355A-084C-D24E-9AD2-7E4FC41EA627}" type="slidenum">
              <a:rPr lang="en-US" smtClean="0"/>
              <a:pPr/>
              <a:t>34</a:t>
            </a:fld>
            <a:endParaRPr lang="en-US" dirty="0"/>
          </a:p>
        </p:txBody>
      </p:sp>
      <p:graphicFrame>
        <p:nvGraphicFramePr>
          <p:cNvPr id="8" name="Group 23">
            <a:extLst>
              <a:ext uri="{FF2B5EF4-FFF2-40B4-BE49-F238E27FC236}">
                <a16:creationId xmlns:a16="http://schemas.microsoft.com/office/drawing/2014/main" id="{1CDC8BB3-C674-417B-A51A-21FDF454B6A0}"/>
              </a:ext>
            </a:extLst>
          </p:cNvPr>
          <p:cNvGraphicFramePr>
            <a:graphicFrameLocks noGrp="1"/>
          </p:cNvGraphicFramePr>
          <p:nvPr>
            <p:extLst>
              <p:ext uri="{D42A27DB-BD31-4B8C-83A1-F6EECF244321}">
                <p14:modId xmlns:p14="http://schemas.microsoft.com/office/powerpoint/2010/main" val="753252326"/>
              </p:ext>
            </p:extLst>
          </p:nvPr>
        </p:nvGraphicFramePr>
        <p:xfrm>
          <a:off x="952500" y="721831"/>
          <a:ext cx="7239000" cy="4108704"/>
        </p:xfrm>
        <a:graphic>
          <a:graphicData uri="http://schemas.openxmlformats.org/drawingml/2006/table">
            <a:tbl>
              <a:tblPr/>
              <a:tblGrid>
                <a:gridCol w="1757479">
                  <a:extLst>
                    <a:ext uri="{9D8B030D-6E8A-4147-A177-3AD203B41FA5}">
                      <a16:colId xmlns:a16="http://schemas.microsoft.com/office/drawing/2014/main" val="20000"/>
                    </a:ext>
                  </a:extLst>
                </a:gridCol>
                <a:gridCol w="5481521">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chemeClr val="bg1"/>
                          </a:solidFill>
                          <a:effectLst/>
                          <a:latin typeface="+mn-lt"/>
                          <a:cs typeface="Calibri"/>
                        </a:rPr>
                        <a:t>Desktop Environment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cap="none" normalizeH="0" baseline="0" dirty="0">
                          <a:ln>
                            <a:noFill/>
                          </a:ln>
                          <a:solidFill>
                            <a:srgbClr val="45545F"/>
                          </a:solidFill>
                          <a:effectLst/>
                          <a:latin typeface="+mn-lt"/>
                          <a:cs typeface="Calibri"/>
                        </a:rPr>
                        <a:t>GNOME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100" b="0" i="0" u="none" strike="noStrike" cap="none" normalizeH="0" baseline="0" dirty="0">
                          <a:ln>
                            <a:noFill/>
                          </a:ln>
                          <a:solidFill>
                            <a:srgbClr val="45545F"/>
                          </a:solidFill>
                          <a:effectLst/>
                          <a:latin typeface="+mn-lt"/>
                          <a:cs typeface="Calibri"/>
                        </a:rPr>
                        <a:t>Default in most distros.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100" b="0" i="0" u="none" strike="noStrike" cap="none" normalizeH="0" baseline="0" dirty="0">
                          <a:ln>
                            <a:noFill/>
                          </a:ln>
                          <a:solidFill>
                            <a:srgbClr val="45545F"/>
                          </a:solidFill>
                          <a:effectLst/>
                          <a:latin typeface="+mn-lt"/>
                          <a:cs typeface="Calibri"/>
                        </a:rPr>
                        <a:t>Follows human interface guidelines for design.</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100" b="0" i="0" u="none" strike="noStrike" cap="none" normalizeH="0" baseline="0" dirty="0">
                          <a:ln>
                            <a:noFill/>
                          </a:ln>
                          <a:solidFill>
                            <a:srgbClr val="45545F"/>
                          </a:solidFill>
                          <a:effectLst/>
                          <a:latin typeface="+mn-lt"/>
                          <a:cs typeface="Calibri"/>
                        </a:rPr>
                        <a:t>Robust accessibility settings.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100" b="0" i="0" u="none" strike="noStrike" cap="none" normalizeH="0" baseline="0" dirty="0">
                          <a:ln>
                            <a:noFill/>
                          </a:ln>
                          <a:solidFill>
                            <a:srgbClr val="45545F"/>
                          </a:solidFill>
                          <a:effectLst/>
                          <a:latin typeface="+mn-lt"/>
                          <a:cs typeface="Calibri"/>
                        </a:rPr>
                        <a:t>GNOME Shell with version 3 uses an abstracted metaphor.</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100" b="0" i="0" u="none" strike="noStrike" cap="none" normalizeH="0" baseline="0" dirty="0">
                          <a:ln>
                            <a:noFill/>
                          </a:ln>
                          <a:solidFill>
                            <a:srgbClr val="45545F"/>
                          </a:solidFill>
                          <a:effectLst/>
                          <a:latin typeface="+mn-lt"/>
                          <a:cs typeface="Calibri"/>
                        </a:rPr>
                        <a:t>GNOME Classic emulates desktop metaphor of GNOME 2.</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100" b="0" i="0" u="none" strike="noStrike" cap="none" normalizeH="0" baseline="0" dirty="0">
                          <a:ln>
                            <a:noFill/>
                          </a:ln>
                          <a:solidFill>
                            <a:srgbClr val="45545F"/>
                          </a:solidFill>
                          <a:effectLst/>
                          <a:latin typeface="+mn-lt"/>
                          <a:cs typeface="Calibri"/>
                        </a:rPr>
                        <a:t>Unity shell was used in Ubuntu at one point.</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100" b="0" i="0" u="none" strike="noStrike" cap="none" normalizeH="0" baseline="0" dirty="0">
                          <a:ln>
                            <a:noFill/>
                          </a:ln>
                          <a:solidFill>
                            <a:srgbClr val="45545F"/>
                          </a:solidFill>
                          <a:effectLst/>
                          <a:latin typeface="+mn-lt"/>
                          <a:cs typeface="Calibri"/>
                        </a:rPr>
                        <a:t>Supports X and Wayland.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100" b="1" i="0" u="none" strike="noStrike" kern="1200" cap="none" normalizeH="0" baseline="0" dirty="0">
                          <a:ln>
                            <a:noFill/>
                          </a:ln>
                          <a:solidFill>
                            <a:srgbClr val="45545F"/>
                          </a:solidFill>
                          <a:effectLst/>
                          <a:latin typeface="+mn-lt"/>
                          <a:ea typeface="+mn-ea"/>
                          <a:cs typeface="Calibri"/>
                        </a:rPr>
                        <a:t>KDE Plasma</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100" b="0" i="0" u="none" strike="noStrike" kern="1200" cap="none" normalizeH="0" baseline="0" dirty="0">
                          <a:ln>
                            <a:noFill/>
                          </a:ln>
                          <a:solidFill>
                            <a:srgbClr val="45545F"/>
                          </a:solidFill>
                          <a:effectLst/>
                          <a:latin typeface="+mn-lt"/>
                          <a:ea typeface="+mn-ea"/>
                          <a:cs typeface="Calibri"/>
                        </a:rPr>
                        <a:t>Second-most common environment; optional in some distros.</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100" b="0" i="0" u="none" strike="noStrike" kern="1200" cap="none" normalizeH="0" baseline="0" dirty="0">
                          <a:ln>
                            <a:noFill/>
                          </a:ln>
                          <a:solidFill>
                            <a:srgbClr val="45545F"/>
                          </a:solidFill>
                          <a:effectLst/>
                          <a:latin typeface="+mn-lt"/>
                          <a:ea typeface="+mn-ea"/>
                          <a:cs typeface="Calibri"/>
                        </a:rPr>
                        <a:t>Supports modularity through widgets.</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100" b="0" i="0" u="none" strike="noStrike" kern="1200" cap="none" normalizeH="0" baseline="0" dirty="0">
                          <a:ln>
                            <a:noFill/>
                          </a:ln>
                          <a:solidFill>
                            <a:srgbClr val="45545F"/>
                          </a:solidFill>
                          <a:effectLst/>
                          <a:latin typeface="+mn-lt"/>
                          <a:ea typeface="+mn-ea"/>
                          <a:cs typeface="Calibri"/>
                        </a:rPr>
                        <a:t>Robust GUI apps.</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100" b="0" i="0" u="none" strike="noStrike" kern="1200" cap="none" normalizeH="0" baseline="0" dirty="0">
                          <a:ln>
                            <a:noFill/>
                          </a:ln>
                          <a:solidFill>
                            <a:srgbClr val="45545F"/>
                          </a:solidFill>
                          <a:effectLst/>
                          <a:latin typeface="+mn-lt"/>
                          <a:ea typeface="+mn-ea"/>
                          <a:cs typeface="Calibri"/>
                        </a:rPr>
                        <a:t>Supports X and Wayland.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100" b="1" i="0" u="none" strike="noStrike" kern="1200" cap="none" normalizeH="0" baseline="0" dirty="0">
                          <a:ln>
                            <a:noFill/>
                          </a:ln>
                          <a:solidFill>
                            <a:srgbClr val="45545F"/>
                          </a:solidFill>
                          <a:effectLst/>
                          <a:latin typeface="+mn-lt"/>
                          <a:ea typeface="+mn-ea"/>
                          <a:cs typeface="Calibri"/>
                        </a:rPr>
                        <a:t>Cinnamon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rgbClr val="45545F"/>
                          </a:solidFill>
                          <a:effectLst/>
                          <a:latin typeface="+mn-lt"/>
                          <a:ea typeface="+mn-ea"/>
                          <a:cs typeface="Calibri"/>
                        </a:rPr>
                        <a:t>Fork of GNOME 3 and one default for Linux Mint.</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rgbClr val="45545F"/>
                          </a:solidFill>
                          <a:effectLst/>
                          <a:latin typeface="+mn-lt"/>
                          <a:ea typeface="+mn-ea"/>
                          <a:cs typeface="Calibri"/>
                        </a:rPr>
                        <a:t>Uses desktop metaphor; similar to GNOME 2.</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rgbClr val="45545F"/>
                          </a:solidFill>
                          <a:effectLst/>
                          <a:latin typeface="+mn-lt"/>
                          <a:ea typeface="+mn-ea"/>
                          <a:cs typeface="Calibri"/>
                        </a:rPr>
                        <a:t>No Wayland support.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100" b="1" i="0" u="none" strike="noStrike" kern="1200" cap="none" normalizeH="0" baseline="0" dirty="0">
                          <a:ln>
                            <a:noFill/>
                          </a:ln>
                          <a:solidFill>
                            <a:srgbClr val="45545F"/>
                          </a:solidFill>
                          <a:effectLst/>
                          <a:latin typeface="+mn-lt"/>
                          <a:ea typeface="+mn-ea"/>
                          <a:cs typeface="Calibri"/>
                        </a:rPr>
                        <a:t>MATE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rgbClr val="45545F"/>
                          </a:solidFill>
                          <a:effectLst/>
                          <a:latin typeface="+mn-lt"/>
                          <a:ea typeface="+mn-ea"/>
                          <a:cs typeface="Calibri"/>
                        </a:rPr>
                        <a:t>Fork of GNOME 2 to maintain and extend functionality.</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rgbClr val="45545F"/>
                          </a:solidFill>
                          <a:effectLst/>
                          <a:latin typeface="+mn-lt"/>
                          <a:ea typeface="+mn-ea"/>
                          <a:cs typeface="Calibri"/>
                        </a:rPr>
                        <a:t>Other default for Linux Mint.</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100" b="0" i="0" u="none" strike="noStrike" kern="1200" cap="none" normalizeH="0" baseline="0" dirty="0">
                          <a:ln>
                            <a:noFill/>
                          </a:ln>
                          <a:solidFill>
                            <a:srgbClr val="45545F"/>
                          </a:solidFill>
                          <a:effectLst/>
                          <a:latin typeface="+mn-lt"/>
                          <a:ea typeface="+mn-ea"/>
                          <a:cs typeface="Calibri"/>
                        </a:rPr>
                        <a:t>No Wayland support.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65055264"/>
                  </a:ext>
                </a:extLst>
              </a:tr>
            </a:tbl>
          </a:graphicData>
        </a:graphic>
      </p:graphicFrame>
    </p:spTree>
    <p:extLst>
      <p:ext uri="{BB962C8B-B14F-4D97-AF65-F5344CB8AC3E}">
        <p14:creationId xmlns:p14="http://schemas.microsoft.com/office/powerpoint/2010/main" val="297575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ED6CED-18DC-4D3A-B720-EEB82B63BCC0}"/>
              </a:ext>
            </a:extLst>
          </p:cNvPr>
          <p:cNvSpPr>
            <a:spLocks noGrp="1"/>
          </p:cNvSpPr>
          <p:nvPr>
            <p:ph type="title"/>
          </p:nvPr>
        </p:nvSpPr>
        <p:spPr/>
        <p:txBody>
          <a:bodyPr/>
          <a:lstStyle/>
          <a:p>
            <a:r>
              <a:rPr lang="en-US" dirty="0"/>
              <a:t>Remote Desktop</a:t>
            </a:r>
          </a:p>
        </p:txBody>
      </p:sp>
      <p:sp>
        <p:nvSpPr>
          <p:cNvPr id="7" name="Text Placeholder 6">
            <a:extLst>
              <a:ext uri="{FF2B5EF4-FFF2-40B4-BE49-F238E27FC236}">
                <a16:creationId xmlns:a16="http://schemas.microsoft.com/office/drawing/2014/main" id="{99BF9C33-DDEF-426A-8FF1-CF78BBC164D9}"/>
              </a:ext>
            </a:extLst>
          </p:cNvPr>
          <p:cNvSpPr>
            <a:spLocks noGrp="1"/>
          </p:cNvSpPr>
          <p:nvPr>
            <p:ph type="body" sz="quarter" idx="13"/>
          </p:nvPr>
        </p:nvSpPr>
        <p:spPr/>
        <p:txBody>
          <a:bodyPr/>
          <a:lstStyle/>
          <a:p>
            <a:r>
              <a:rPr lang="en-US" dirty="0"/>
              <a:t>A concept in which a client connects to a remote system over a network, and is able to use its desktop environment.</a:t>
            </a:r>
          </a:p>
        </p:txBody>
      </p:sp>
      <p:sp>
        <p:nvSpPr>
          <p:cNvPr id="3" name="Slide Number Placeholder 2">
            <a:extLst>
              <a:ext uri="{FF2B5EF4-FFF2-40B4-BE49-F238E27FC236}">
                <a16:creationId xmlns:a16="http://schemas.microsoft.com/office/drawing/2014/main" id="{767A9C36-A957-42C4-9F16-3AE230752FF2}"/>
              </a:ext>
            </a:extLst>
          </p:cNvPr>
          <p:cNvSpPr>
            <a:spLocks noGrp="1"/>
          </p:cNvSpPr>
          <p:nvPr>
            <p:ph type="sldNum" sz="quarter" idx="4"/>
          </p:nvPr>
        </p:nvSpPr>
        <p:spPr/>
        <p:txBody>
          <a:bodyPr/>
          <a:lstStyle/>
          <a:p>
            <a:fld id="{2066355A-084C-D24E-9AD2-7E4FC41EA627}" type="slidenum">
              <a:rPr lang="en-US" smtClean="0"/>
              <a:pPr/>
              <a:t>35</a:t>
            </a:fld>
            <a:endParaRPr lang="en-US" dirty="0"/>
          </a:p>
        </p:txBody>
      </p:sp>
      <p:sp>
        <p:nvSpPr>
          <p:cNvPr id="6" name="Content Placeholder 5">
            <a:extLst>
              <a:ext uri="{FF2B5EF4-FFF2-40B4-BE49-F238E27FC236}">
                <a16:creationId xmlns:a16="http://schemas.microsoft.com/office/drawing/2014/main" id="{DC8DE8CA-5E4A-46AA-8AC4-F4907C75BCD5}"/>
              </a:ext>
            </a:extLst>
          </p:cNvPr>
          <p:cNvSpPr>
            <a:spLocks noGrp="1"/>
          </p:cNvSpPr>
          <p:nvPr>
            <p:ph idx="1"/>
          </p:nvPr>
        </p:nvSpPr>
        <p:spPr/>
        <p:txBody>
          <a:bodyPr/>
          <a:lstStyle/>
          <a:p>
            <a:r>
              <a:rPr lang="en-US" dirty="0"/>
              <a:t>Useful when you need to configure a remote server with a GUI.</a:t>
            </a:r>
          </a:p>
          <a:p>
            <a:pPr lvl="1"/>
            <a:r>
              <a:rPr lang="en-US" dirty="0"/>
              <a:t>You aren't physically located at server.</a:t>
            </a:r>
          </a:p>
          <a:p>
            <a:r>
              <a:rPr lang="en-US" dirty="0"/>
              <a:t>Also for users to work with a remote system as if it were their primary one.</a:t>
            </a:r>
          </a:p>
          <a:p>
            <a:r>
              <a:rPr lang="en-US" dirty="0"/>
              <a:t>Client computer constructs remote session in a window.</a:t>
            </a:r>
          </a:p>
          <a:p>
            <a:pPr lvl="1"/>
            <a:r>
              <a:rPr lang="en-US" dirty="0"/>
              <a:t>When window has focus, it sends input to remote desktop.</a:t>
            </a:r>
          </a:p>
          <a:p>
            <a:pPr lvl="1"/>
            <a:r>
              <a:rPr lang="en-US" dirty="0"/>
              <a:t>Remote system accepts input as if performed directly.</a:t>
            </a:r>
          </a:p>
        </p:txBody>
      </p:sp>
    </p:spTree>
    <p:extLst>
      <p:ext uri="{BB962C8B-B14F-4D97-AF65-F5344CB8AC3E}">
        <p14:creationId xmlns:p14="http://schemas.microsoft.com/office/powerpoint/2010/main" val="131676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CA1C-F1FB-4D2C-9F5E-43062864B848}"/>
              </a:ext>
            </a:extLst>
          </p:cNvPr>
          <p:cNvSpPr>
            <a:spLocks noGrp="1"/>
          </p:cNvSpPr>
          <p:nvPr>
            <p:ph type="title"/>
          </p:nvPr>
        </p:nvSpPr>
        <p:spPr/>
        <p:txBody>
          <a:bodyPr/>
          <a:lstStyle/>
          <a:p>
            <a:r>
              <a:rPr lang="en-US" dirty="0"/>
              <a:t>Remote Desktop Software</a:t>
            </a:r>
          </a:p>
        </p:txBody>
      </p:sp>
      <p:sp>
        <p:nvSpPr>
          <p:cNvPr id="4" name="Slide Number Placeholder 3">
            <a:extLst>
              <a:ext uri="{FF2B5EF4-FFF2-40B4-BE49-F238E27FC236}">
                <a16:creationId xmlns:a16="http://schemas.microsoft.com/office/drawing/2014/main" id="{9D7EB565-08ED-4D7A-B5DF-C190F0662519}"/>
              </a:ext>
            </a:extLst>
          </p:cNvPr>
          <p:cNvSpPr>
            <a:spLocks noGrp="1"/>
          </p:cNvSpPr>
          <p:nvPr>
            <p:ph type="sldNum" sz="quarter" idx="4"/>
          </p:nvPr>
        </p:nvSpPr>
        <p:spPr/>
        <p:txBody>
          <a:bodyPr/>
          <a:lstStyle/>
          <a:p>
            <a:fld id="{2066355A-084C-D24E-9AD2-7E4FC41EA627}" type="slidenum">
              <a:rPr lang="en-US" smtClean="0"/>
              <a:pPr/>
              <a:t>36</a:t>
            </a:fld>
            <a:endParaRPr lang="en-US" dirty="0"/>
          </a:p>
        </p:txBody>
      </p:sp>
      <p:graphicFrame>
        <p:nvGraphicFramePr>
          <p:cNvPr id="7" name="Group 23">
            <a:extLst>
              <a:ext uri="{FF2B5EF4-FFF2-40B4-BE49-F238E27FC236}">
                <a16:creationId xmlns:a16="http://schemas.microsoft.com/office/drawing/2014/main" id="{AF33D422-F097-4012-807F-5F38F9A5F1B8}"/>
              </a:ext>
            </a:extLst>
          </p:cNvPr>
          <p:cNvGraphicFramePr>
            <a:graphicFrameLocks noGrp="1"/>
          </p:cNvGraphicFramePr>
          <p:nvPr>
            <p:extLst>
              <p:ext uri="{D42A27DB-BD31-4B8C-83A1-F6EECF244321}">
                <p14:modId xmlns:p14="http://schemas.microsoft.com/office/powerpoint/2010/main" val="2523001177"/>
              </p:ext>
            </p:extLst>
          </p:nvPr>
        </p:nvGraphicFramePr>
        <p:xfrm>
          <a:off x="828859" y="886206"/>
          <a:ext cx="7481701" cy="3371088"/>
        </p:xfrm>
        <a:graphic>
          <a:graphicData uri="http://schemas.openxmlformats.org/drawingml/2006/table">
            <a:tbl>
              <a:tblPr/>
              <a:tblGrid>
                <a:gridCol w="1798931">
                  <a:extLst>
                    <a:ext uri="{9D8B030D-6E8A-4147-A177-3AD203B41FA5}">
                      <a16:colId xmlns:a16="http://schemas.microsoft.com/office/drawing/2014/main" val="20000"/>
                    </a:ext>
                  </a:extLst>
                </a:gridCol>
                <a:gridCol w="5682770">
                  <a:extLst>
                    <a:ext uri="{9D8B030D-6E8A-4147-A177-3AD203B41FA5}">
                      <a16:colId xmlns:a16="http://schemas.microsoft.com/office/drawing/2014/main" val="20001"/>
                    </a:ext>
                  </a:extLst>
                </a:gridCol>
              </a:tblGrid>
              <a:tr h="394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Remote Desktop Software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VNC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Cross-platform; based on RFB protocol.</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Server installed on remote machine; can be accessed with client.</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Many different implementations.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Works with X and Wayland.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9082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xrdp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FOSS that constructs RDP-like server for non-Windows systems.</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Use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rdesktop</a:t>
                      </a:r>
                      <a:r>
                        <a:rPr kumimoji="0" lang="en-US" sz="1200" b="0" i="0" u="none" strike="noStrike" kern="1200" cap="none" normalizeH="0" baseline="0" dirty="0">
                          <a:ln>
                            <a:noFill/>
                          </a:ln>
                          <a:solidFill>
                            <a:srgbClr val="45545F"/>
                          </a:solidFill>
                          <a:effectLst/>
                          <a:latin typeface="+mn-lt"/>
                          <a:ea typeface="+mn-ea"/>
                          <a:cs typeface="Calibri"/>
                        </a:rPr>
                        <a:t> or default client to connect.</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Designed to work with 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2896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NX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Cross-platform and proprietary.</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Supports multi-session environments; useful in large organizations.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Designed to work with X.</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28967">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SPICE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FOSS for use in virtual environments.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Often used to connect to VMs using KVM.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93762760"/>
                  </a:ext>
                </a:extLst>
              </a:tr>
            </a:tbl>
          </a:graphicData>
        </a:graphic>
      </p:graphicFrame>
    </p:spTree>
    <p:extLst>
      <p:ext uri="{BB962C8B-B14F-4D97-AF65-F5344CB8AC3E}">
        <p14:creationId xmlns:p14="http://schemas.microsoft.com/office/powerpoint/2010/main" val="1176932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B20D-DA58-B743-A6B4-C107982C686B}"/>
              </a:ext>
            </a:extLst>
          </p:cNvPr>
          <p:cNvSpPr>
            <a:spLocks noGrp="1"/>
          </p:cNvSpPr>
          <p:nvPr>
            <p:ph type="title"/>
          </p:nvPr>
        </p:nvSpPr>
        <p:spPr/>
        <p:txBody>
          <a:bodyPr/>
          <a:lstStyle/>
          <a:p>
            <a:r>
              <a:rPr lang="en-US" dirty="0"/>
              <a:t>VNC and xrdp</a:t>
            </a:r>
          </a:p>
        </p:txBody>
      </p:sp>
      <p:sp>
        <p:nvSpPr>
          <p:cNvPr id="3" name="Slide Number Placeholder 2">
            <a:extLst>
              <a:ext uri="{FF2B5EF4-FFF2-40B4-BE49-F238E27FC236}">
                <a16:creationId xmlns:a16="http://schemas.microsoft.com/office/drawing/2014/main" id="{3B82567F-452B-8C4B-8EC4-425920D10A92}"/>
              </a:ext>
            </a:extLst>
          </p:cNvPr>
          <p:cNvSpPr>
            <a:spLocks noGrp="1"/>
          </p:cNvSpPr>
          <p:nvPr>
            <p:ph type="sldNum" sz="quarter" idx="4"/>
          </p:nvPr>
        </p:nvSpPr>
        <p:spPr/>
        <p:txBody>
          <a:bodyPr/>
          <a:lstStyle/>
          <a:p>
            <a:fld id="{2066355A-084C-D24E-9AD2-7E4FC41EA627}" type="slidenum">
              <a:rPr lang="en-US" smtClean="0"/>
              <a:pPr/>
              <a:t>37</a:t>
            </a:fld>
            <a:endParaRPr lang="en-US" dirty="0"/>
          </a:p>
        </p:txBody>
      </p:sp>
      <p:pic>
        <p:nvPicPr>
          <p:cNvPr id="8" name="Picture 7">
            <a:extLst>
              <a:ext uri="{FF2B5EF4-FFF2-40B4-BE49-F238E27FC236}">
                <a16:creationId xmlns:a16="http://schemas.microsoft.com/office/drawing/2014/main" id="{652994D3-9351-4BC0-92D8-081657965BFB}"/>
              </a:ext>
            </a:extLst>
          </p:cNvPr>
          <p:cNvPicPr>
            <a:picLocks noChangeAspect="1"/>
          </p:cNvPicPr>
          <p:nvPr/>
        </p:nvPicPr>
        <p:blipFill>
          <a:blip r:embed="rId2"/>
          <a:stretch>
            <a:fillRect/>
          </a:stretch>
        </p:blipFill>
        <p:spPr>
          <a:xfrm>
            <a:off x="988265" y="1050758"/>
            <a:ext cx="7167471" cy="3368842"/>
          </a:xfrm>
          <a:prstGeom prst="rect">
            <a:avLst/>
          </a:prstGeom>
        </p:spPr>
      </p:pic>
    </p:spTree>
    <p:extLst>
      <p:ext uri="{BB962C8B-B14F-4D97-AF65-F5344CB8AC3E}">
        <p14:creationId xmlns:p14="http://schemas.microsoft.com/office/powerpoint/2010/main" val="1780561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D9FE3C-96D2-455E-8AB7-BE1CF086349C}"/>
              </a:ext>
            </a:extLst>
          </p:cNvPr>
          <p:cNvSpPr>
            <a:spLocks noGrp="1"/>
          </p:cNvSpPr>
          <p:nvPr>
            <p:ph type="title"/>
          </p:nvPr>
        </p:nvSpPr>
        <p:spPr/>
        <p:txBody>
          <a:bodyPr/>
          <a:lstStyle/>
          <a:p>
            <a:r>
              <a:rPr lang="en-US" dirty="0"/>
              <a:t>Console Redirection</a:t>
            </a:r>
          </a:p>
        </p:txBody>
      </p:sp>
      <p:sp>
        <p:nvSpPr>
          <p:cNvPr id="7" name="Text Placeholder 6">
            <a:extLst>
              <a:ext uri="{FF2B5EF4-FFF2-40B4-BE49-F238E27FC236}">
                <a16:creationId xmlns:a16="http://schemas.microsoft.com/office/drawing/2014/main" id="{1142064D-4373-4966-B631-8C4C6A8F4E2C}"/>
              </a:ext>
            </a:extLst>
          </p:cNvPr>
          <p:cNvSpPr>
            <a:spLocks noGrp="1"/>
          </p:cNvSpPr>
          <p:nvPr>
            <p:ph type="body" sz="quarter" idx="13"/>
          </p:nvPr>
        </p:nvSpPr>
        <p:spPr/>
        <p:txBody>
          <a:bodyPr/>
          <a:lstStyle/>
          <a:p>
            <a:r>
              <a:rPr lang="en-US" dirty="0"/>
              <a:t>The process of forwarding input and output through a serial connection.</a:t>
            </a:r>
          </a:p>
        </p:txBody>
      </p:sp>
      <p:sp>
        <p:nvSpPr>
          <p:cNvPr id="3" name="Slide Number Placeholder 2">
            <a:extLst>
              <a:ext uri="{FF2B5EF4-FFF2-40B4-BE49-F238E27FC236}">
                <a16:creationId xmlns:a16="http://schemas.microsoft.com/office/drawing/2014/main" id="{0153A32B-AF09-4750-BAED-60EF92FC2243}"/>
              </a:ext>
            </a:extLst>
          </p:cNvPr>
          <p:cNvSpPr>
            <a:spLocks noGrp="1"/>
          </p:cNvSpPr>
          <p:nvPr>
            <p:ph type="sldNum" sz="quarter" idx="4"/>
          </p:nvPr>
        </p:nvSpPr>
        <p:spPr/>
        <p:txBody>
          <a:bodyPr/>
          <a:lstStyle/>
          <a:p>
            <a:fld id="{2066355A-084C-D24E-9AD2-7E4FC41EA627}" type="slidenum">
              <a:rPr lang="en-US" smtClean="0"/>
              <a:pPr/>
              <a:t>38</a:t>
            </a:fld>
            <a:endParaRPr lang="en-US" dirty="0"/>
          </a:p>
        </p:txBody>
      </p:sp>
      <p:sp>
        <p:nvSpPr>
          <p:cNvPr id="6" name="Content Placeholder 5">
            <a:extLst>
              <a:ext uri="{FF2B5EF4-FFF2-40B4-BE49-F238E27FC236}">
                <a16:creationId xmlns:a16="http://schemas.microsoft.com/office/drawing/2014/main" id="{42570893-06FD-43FF-B1D4-5EEF7BA2F1AB}"/>
              </a:ext>
            </a:extLst>
          </p:cNvPr>
          <p:cNvSpPr>
            <a:spLocks noGrp="1"/>
          </p:cNvSpPr>
          <p:nvPr>
            <p:ph idx="1"/>
          </p:nvPr>
        </p:nvSpPr>
        <p:spPr/>
        <p:txBody>
          <a:bodyPr/>
          <a:lstStyle/>
          <a:p>
            <a:r>
              <a:rPr lang="en-US" dirty="0"/>
              <a:t>System can send display output to remote client over serial cable.</a:t>
            </a:r>
          </a:p>
          <a:p>
            <a:r>
              <a:rPr lang="en-US" dirty="0"/>
              <a:t>Client can send keyboard input to remote system over serial cable.</a:t>
            </a:r>
          </a:p>
          <a:p>
            <a:r>
              <a:rPr lang="en-US" dirty="0"/>
              <a:t>Enables admins to remotely configure BIOS/UEFI.</a:t>
            </a:r>
          </a:p>
          <a:p>
            <a:pPr lvl="1"/>
            <a:r>
              <a:rPr lang="en-US" dirty="0"/>
              <a:t>Without an OS loaded, typical remote access will not work.</a:t>
            </a:r>
          </a:p>
          <a:p>
            <a:pPr lvl="1"/>
            <a:r>
              <a:rPr lang="en-US" dirty="0"/>
              <a:t>Configure pre-boot systems that don't have physical I/O devices.</a:t>
            </a:r>
          </a:p>
        </p:txBody>
      </p:sp>
    </p:spTree>
    <p:extLst>
      <p:ext uri="{BB962C8B-B14F-4D97-AF65-F5344CB8AC3E}">
        <p14:creationId xmlns:p14="http://schemas.microsoft.com/office/powerpoint/2010/main" val="230228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83A2-6903-47D8-BB4F-761E7B4E6C77}"/>
              </a:ext>
            </a:extLst>
          </p:cNvPr>
          <p:cNvSpPr>
            <a:spLocks noGrp="1"/>
          </p:cNvSpPr>
          <p:nvPr>
            <p:ph type="title"/>
          </p:nvPr>
        </p:nvSpPr>
        <p:spPr/>
        <p:txBody>
          <a:bodyPr/>
          <a:lstStyle/>
          <a:p>
            <a:r>
              <a:rPr lang="en-US" dirty="0"/>
              <a:t>SSH Port Forwarding</a:t>
            </a:r>
          </a:p>
        </p:txBody>
      </p:sp>
      <p:sp>
        <p:nvSpPr>
          <p:cNvPr id="4" name="Slide Number Placeholder 3">
            <a:extLst>
              <a:ext uri="{FF2B5EF4-FFF2-40B4-BE49-F238E27FC236}">
                <a16:creationId xmlns:a16="http://schemas.microsoft.com/office/drawing/2014/main" id="{F1685AA0-1DCB-4192-A551-697B817DDAD9}"/>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
        <p:nvSpPr>
          <p:cNvPr id="6" name="Content Placeholder 5">
            <a:extLst>
              <a:ext uri="{FF2B5EF4-FFF2-40B4-BE49-F238E27FC236}">
                <a16:creationId xmlns:a16="http://schemas.microsoft.com/office/drawing/2014/main" id="{A5B8F6A9-5F16-4AAC-9228-CBA1F8FF6A36}"/>
              </a:ext>
            </a:extLst>
          </p:cNvPr>
          <p:cNvSpPr>
            <a:spLocks noGrp="1"/>
          </p:cNvSpPr>
          <p:nvPr>
            <p:ph idx="1"/>
          </p:nvPr>
        </p:nvSpPr>
        <p:spPr/>
        <p:txBody>
          <a:bodyPr/>
          <a:lstStyle/>
          <a:p>
            <a:r>
              <a:rPr lang="en-US" sz="1600" dirty="0"/>
              <a:t>SSH is a remote access protocol that encrypts data over a network.</a:t>
            </a:r>
          </a:p>
          <a:p>
            <a:pPr lvl="1"/>
            <a:r>
              <a:rPr lang="en-US" sz="1400" dirty="0"/>
              <a:t>Commonly used to access CLI on a Linux server.</a:t>
            </a:r>
          </a:p>
          <a:p>
            <a:pPr lvl="1"/>
            <a:r>
              <a:rPr lang="en-US" sz="1400" dirty="0"/>
              <a:t>Can also be used as a tunnel for apps like remote desktop.</a:t>
            </a:r>
          </a:p>
          <a:p>
            <a:r>
              <a:rPr lang="en-US" sz="1600" dirty="0"/>
              <a:t>Tunneling is called SSH port forwarding.</a:t>
            </a:r>
          </a:p>
          <a:p>
            <a:r>
              <a:rPr lang="en-US" sz="1600" dirty="0"/>
              <a:t>Local:</a:t>
            </a:r>
          </a:p>
          <a:p>
            <a:pPr lvl="1"/>
            <a:r>
              <a:rPr lang="en-US" sz="1400" dirty="0"/>
              <a:t>Client listens for connections on a port; tunnels connections to remote server.</a:t>
            </a:r>
          </a:p>
          <a:p>
            <a:pPr lvl="1"/>
            <a:r>
              <a:rPr lang="en-US" sz="1400" dirty="0"/>
              <a:t>Example: Connect to VNC server with client; traffic over port 5900 is forwarded through SSH.</a:t>
            </a:r>
          </a:p>
          <a:p>
            <a:r>
              <a:rPr lang="en-US" sz="1600" dirty="0"/>
              <a:t>Remote:</a:t>
            </a:r>
          </a:p>
          <a:p>
            <a:pPr lvl="1"/>
            <a:r>
              <a:rPr lang="en-US" sz="1400" dirty="0"/>
              <a:t>Server forwards inbound traffic to another system on a port.</a:t>
            </a:r>
          </a:p>
          <a:p>
            <a:pPr lvl="1"/>
            <a:r>
              <a:rPr lang="en-US" sz="1400" dirty="0"/>
              <a:t>Example: Server forwards VNC traffic to client; client connects to port on localhost.</a:t>
            </a:r>
          </a:p>
          <a:p>
            <a:pPr lvl="1"/>
            <a:endParaRPr lang="en-US" sz="1400" dirty="0"/>
          </a:p>
        </p:txBody>
      </p:sp>
    </p:spTree>
    <p:extLst>
      <p:ext uri="{BB962C8B-B14F-4D97-AF65-F5344CB8AC3E}">
        <p14:creationId xmlns:p14="http://schemas.microsoft.com/office/powerpoint/2010/main" val="57329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F188-2C23-4A61-8839-FC44D488465D}"/>
              </a:ext>
            </a:extLst>
          </p:cNvPr>
          <p:cNvSpPr>
            <a:spLocks noGrp="1"/>
          </p:cNvSpPr>
          <p:nvPr>
            <p:ph type="title"/>
          </p:nvPr>
        </p:nvSpPr>
        <p:spPr/>
        <p:txBody>
          <a:bodyPr/>
          <a:lstStyle/>
          <a:p>
            <a:r>
              <a:rPr lang="en-US" dirty="0"/>
              <a:t>The </a:t>
            </a:r>
            <a:r>
              <a:rPr lang="en-US" dirty="0">
                <a:latin typeface="Cutive Mono" panose="020B0604020202020204" charset="0"/>
              </a:rPr>
              <a:t>/usr/share/zoneinfo/</a:t>
            </a:r>
            <a:r>
              <a:rPr lang="en-US" dirty="0"/>
              <a:t> Directory (Slide 1 of 2)</a:t>
            </a:r>
          </a:p>
        </p:txBody>
      </p:sp>
      <p:sp>
        <p:nvSpPr>
          <p:cNvPr id="4" name="Slide Number Placeholder 3">
            <a:extLst>
              <a:ext uri="{FF2B5EF4-FFF2-40B4-BE49-F238E27FC236}">
                <a16:creationId xmlns:a16="http://schemas.microsoft.com/office/drawing/2014/main" id="{C4EAAC1A-4BB3-4A7B-8405-E933CA8AEB1C}"/>
              </a:ext>
            </a:extLst>
          </p:cNvPr>
          <p:cNvSpPr>
            <a:spLocks noGrp="1"/>
          </p:cNvSpPr>
          <p:nvPr>
            <p:ph type="sldNum" sz="quarter" idx="4"/>
          </p:nvPr>
        </p:nvSpPr>
        <p:spPr/>
        <p:txBody>
          <a:bodyPr/>
          <a:lstStyle/>
          <a:p>
            <a:fld id="{2066355A-084C-D24E-9AD2-7E4FC41EA627}" type="slidenum">
              <a:rPr lang="en-US" smtClean="0"/>
              <a:pPr/>
              <a:t>4</a:t>
            </a:fld>
            <a:endParaRPr lang="en-US" dirty="0"/>
          </a:p>
        </p:txBody>
      </p:sp>
      <p:sp>
        <p:nvSpPr>
          <p:cNvPr id="6" name="Content Placeholder 5">
            <a:extLst>
              <a:ext uri="{FF2B5EF4-FFF2-40B4-BE49-F238E27FC236}">
                <a16:creationId xmlns:a16="http://schemas.microsoft.com/office/drawing/2014/main" id="{B21974F1-5F2B-4A2F-BA82-53D692EB48CE}"/>
              </a:ext>
            </a:extLst>
          </p:cNvPr>
          <p:cNvSpPr>
            <a:spLocks noGrp="1"/>
          </p:cNvSpPr>
          <p:nvPr>
            <p:ph idx="1"/>
          </p:nvPr>
        </p:nvSpPr>
        <p:spPr/>
        <p:txBody>
          <a:bodyPr/>
          <a:lstStyle/>
          <a:p>
            <a:r>
              <a:rPr lang="en-US" dirty="0"/>
              <a:t>A container for all regional time zones available on system.</a:t>
            </a:r>
          </a:p>
          <a:p>
            <a:r>
              <a:rPr lang="en-US" dirty="0"/>
              <a:t>Subdirectories organize language by region.</a:t>
            </a:r>
          </a:p>
          <a:p>
            <a:pPr lvl="1"/>
            <a:r>
              <a:rPr lang="en-US" dirty="0">
                <a:latin typeface="Cutive Mono" panose="020B0604020202020204" charset="0"/>
              </a:rPr>
              <a:t>Africa</a:t>
            </a:r>
            <a:r>
              <a:rPr lang="en-US" dirty="0"/>
              <a:t> includes files for countries/cities within continent.</a:t>
            </a:r>
          </a:p>
          <a:p>
            <a:r>
              <a:rPr lang="en-US" dirty="0"/>
              <a:t>Individual time zone files are special.</a:t>
            </a:r>
          </a:p>
          <a:p>
            <a:pPr lvl="1"/>
            <a:r>
              <a:rPr lang="en-US" dirty="0"/>
              <a:t>Not raw text.</a:t>
            </a:r>
          </a:p>
          <a:p>
            <a:pPr lvl="1"/>
            <a:r>
              <a:rPr lang="en-US" dirty="0"/>
              <a:t>Used by system.</a:t>
            </a:r>
          </a:p>
          <a:p>
            <a:r>
              <a:rPr lang="en-US" dirty="0"/>
              <a:t>Create symbolic link to zone file to </a:t>
            </a:r>
            <a:r>
              <a:rPr lang="en-US" dirty="0">
                <a:latin typeface="Cutive Mono" panose="020B0604020202020204" charset="0"/>
              </a:rPr>
              <a:t>/etc/localtime</a:t>
            </a:r>
            <a:r>
              <a:rPr lang="en-US" dirty="0"/>
              <a:t> file.</a:t>
            </a:r>
          </a:p>
          <a:p>
            <a:pPr lvl="1"/>
            <a:r>
              <a:rPr lang="en-US" dirty="0"/>
              <a:t>One way to set system time zone.</a:t>
            </a:r>
          </a:p>
        </p:txBody>
      </p:sp>
    </p:spTree>
    <p:extLst>
      <p:ext uri="{BB962C8B-B14F-4D97-AF65-F5344CB8AC3E}">
        <p14:creationId xmlns:p14="http://schemas.microsoft.com/office/powerpoint/2010/main" val="3865268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D7E566-6D1D-4106-BD0F-B85749E8F4F5}"/>
              </a:ext>
            </a:extLst>
          </p:cNvPr>
          <p:cNvSpPr>
            <a:spLocks noGrp="1"/>
          </p:cNvSpPr>
          <p:nvPr>
            <p:ph type="title"/>
          </p:nvPr>
        </p:nvSpPr>
        <p:spPr/>
        <p:txBody>
          <a:bodyPr/>
          <a:lstStyle/>
          <a:p>
            <a:r>
              <a:rPr lang="en-US" dirty="0"/>
              <a:t>Accessibility Options (Slide 1 of 2)</a:t>
            </a:r>
          </a:p>
        </p:txBody>
      </p:sp>
      <p:sp>
        <p:nvSpPr>
          <p:cNvPr id="3" name="Slide Number Placeholder 2">
            <a:extLst>
              <a:ext uri="{FF2B5EF4-FFF2-40B4-BE49-F238E27FC236}">
                <a16:creationId xmlns:a16="http://schemas.microsoft.com/office/drawing/2014/main" id="{6222CC96-AE25-4BF2-9058-DE8C592D98B2}"/>
              </a:ext>
            </a:extLst>
          </p:cNvPr>
          <p:cNvSpPr>
            <a:spLocks noGrp="1"/>
          </p:cNvSpPr>
          <p:nvPr>
            <p:ph type="sldNum" sz="quarter" idx="4"/>
          </p:nvPr>
        </p:nvSpPr>
        <p:spPr/>
        <p:txBody>
          <a:bodyPr/>
          <a:lstStyle/>
          <a:p>
            <a:fld id="{2066355A-084C-D24E-9AD2-7E4FC41EA627}" type="slidenum">
              <a:rPr lang="en-US" smtClean="0"/>
              <a:pPr/>
              <a:t>40</a:t>
            </a:fld>
            <a:endParaRPr lang="en-US" dirty="0"/>
          </a:p>
        </p:txBody>
      </p:sp>
      <p:pic>
        <p:nvPicPr>
          <p:cNvPr id="4" name="Picture 3">
            <a:extLst>
              <a:ext uri="{FF2B5EF4-FFF2-40B4-BE49-F238E27FC236}">
                <a16:creationId xmlns:a16="http://schemas.microsoft.com/office/drawing/2014/main" id="{861ED719-7A8C-4ECE-9A92-81ED70A219C0}"/>
              </a:ext>
            </a:extLst>
          </p:cNvPr>
          <p:cNvPicPr>
            <a:picLocks noChangeAspect="1"/>
          </p:cNvPicPr>
          <p:nvPr/>
        </p:nvPicPr>
        <p:blipFill>
          <a:blip r:embed="rId2"/>
          <a:stretch>
            <a:fillRect/>
          </a:stretch>
        </p:blipFill>
        <p:spPr>
          <a:xfrm>
            <a:off x="684527" y="1029657"/>
            <a:ext cx="7774946" cy="3529355"/>
          </a:xfrm>
          <a:prstGeom prst="rect">
            <a:avLst/>
          </a:prstGeom>
        </p:spPr>
      </p:pic>
    </p:spTree>
    <p:extLst>
      <p:ext uri="{BB962C8B-B14F-4D97-AF65-F5344CB8AC3E}">
        <p14:creationId xmlns:p14="http://schemas.microsoft.com/office/powerpoint/2010/main" val="2867289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EFE2-E806-4846-8EFC-7B669F2ECDA6}"/>
              </a:ext>
            </a:extLst>
          </p:cNvPr>
          <p:cNvSpPr>
            <a:spLocks noGrp="1"/>
          </p:cNvSpPr>
          <p:nvPr>
            <p:ph type="title"/>
          </p:nvPr>
        </p:nvSpPr>
        <p:spPr/>
        <p:txBody>
          <a:bodyPr/>
          <a:lstStyle/>
          <a:p>
            <a:r>
              <a:rPr lang="en-US" dirty="0"/>
              <a:t>Accessibility Options (Slide 2 of 2)</a:t>
            </a:r>
          </a:p>
        </p:txBody>
      </p:sp>
      <p:sp>
        <p:nvSpPr>
          <p:cNvPr id="3" name="Slide Number Placeholder 2">
            <a:extLst>
              <a:ext uri="{FF2B5EF4-FFF2-40B4-BE49-F238E27FC236}">
                <a16:creationId xmlns:a16="http://schemas.microsoft.com/office/drawing/2014/main" id="{86DA047A-FC15-4756-8306-B1B8CBBCABB3}"/>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
        <p:nvSpPr>
          <p:cNvPr id="4" name="Content Placeholder 3">
            <a:extLst>
              <a:ext uri="{FF2B5EF4-FFF2-40B4-BE49-F238E27FC236}">
                <a16:creationId xmlns:a16="http://schemas.microsoft.com/office/drawing/2014/main" id="{7E421626-C535-4543-8A5F-C5DEFB9E4E33}"/>
              </a:ext>
            </a:extLst>
          </p:cNvPr>
          <p:cNvSpPr>
            <a:spLocks noGrp="1"/>
          </p:cNvSpPr>
          <p:nvPr>
            <p:ph idx="1"/>
          </p:nvPr>
        </p:nvSpPr>
        <p:spPr/>
        <p:txBody>
          <a:bodyPr/>
          <a:lstStyle/>
          <a:p>
            <a:r>
              <a:rPr lang="en-US" dirty="0"/>
              <a:t>Screen reader</a:t>
            </a:r>
          </a:p>
          <a:p>
            <a:r>
              <a:rPr lang="en-US" dirty="0"/>
              <a:t>Magnifier</a:t>
            </a:r>
          </a:p>
          <a:p>
            <a:r>
              <a:rPr lang="en-US" dirty="0"/>
              <a:t>Increasing size of screen elements</a:t>
            </a:r>
          </a:p>
          <a:p>
            <a:r>
              <a:rPr lang="en-US" dirty="0"/>
              <a:t>On-screen keyboard</a:t>
            </a:r>
          </a:p>
          <a:p>
            <a:r>
              <a:rPr lang="en-US" dirty="0"/>
              <a:t>Keyboard accessibility options</a:t>
            </a:r>
          </a:p>
          <a:p>
            <a:pPr lvl="1"/>
            <a:r>
              <a:rPr lang="en-US" dirty="0"/>
              <a:t>Sticky keys</a:t>
            </a:r>
          </a:p>
          <a:p>
            <a:pPr lvl="1"/>
            <a:r>
              <a:rPr lang="en-US" dirty="0"/>
              <a:t>Repeat keys</a:t>
            </a:r>
          </a:p>
          <a:p>
            <a:pPr lvl="1"/>
            <a:r>
              <a:rPr lang="en-US" dirty="0"/>
              <a:t>Toggle keys</a:t>
            </a:r>
          </a:p>
          <a:p>
            <a:r>
              <a:rPr lang="en-US" dirty="0"/>
              <a:t>Visual themes like high contrast</a:t>
            </a:r>
          </a:p>
        </p:txBody>
      </p:sp>
    </p:spTree>
    <p:extLst>
      <p:ext uri="{BB962C8B-B14F-4D97-AF65-F5344CB8AC3E}">
        <p14:creationId xmlns:p14="http://schemas.microsoft.com/office/powerpoint/2010/main" val="1012233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BC81A9-0302-43F5-9854-B6C6153ACCD2}"/>
              </a:ext>
            </a:extLst>
          </p:cNvPr>
          <p:cNvSpPr>
            <a:spLocks noGrp="1"/>
          </p:cNvSpPr>
          <p:nvPr>
            <p:ph type="body" sz="quarter" idx="13"/>
          </p:nvPr>
        </p:nvSpPr>
        <p:spPr/>
        <p:txBody>
          <a:bodyPr/>
          <a:lstStyle/>
          <a:p>
            <a:r>
              <a:rPr lang="en-US" dirty="0"/>
              <a:t>Discussing GUIs</a:t>
            </a:r>
          </a:p>
        </p:txBody>
      </p:sp>
      <p:sp>
        <p:nvSpPr>
          <p:cNvPr id="3" name="Slide Number Placeholder 2">
            <a:extLst>
              <a:ext uri="{FF2B5EF4-FFF2-40B4-BE49-F238E27FC236}">
                <a16:creationId xmlns:a16="http://schemas.microsoft.com/office/drawing/2014/main" id="{9CB3B7FC-6AAF-4AC6-9037-17D1799942E7}"/>
              </a:ext>
            </a:extLst>
          </p:cNvPr>
          <p:cNvSpPr>
            <a:spLocks noGrp="1"/>
          </p:cNvSpPr>
          <p:nvPr>
            <p:ph type="sldNum" sz="quarter" idx="4"/>
          </p:nvPr>
        </p:nvSpPr>
        <p:spPr/>
        <p:txBody>
          <a:bodyPr/>
          <a:lstStyle/>
          <a:p>
            <a:fld id="{2066355A-084C-D24E-9AD2-7E4FC41EA627}" type="slidenum">
              <a:rPr lang="en-US" smtClean="0"/>
              <a:pPr/>
              <a:t>42</a:t>
            </a:fld>
            <a:endParaRPr lang="en-US" dirty="0"/>
          </a:p>
        </p:txBody>
      </p:sp>
    </p:spTree>
    <p:extLst>
      <p:ext uri="{BB962C8B-B14F-4D97-AF65-F5344CB8AC3E}">
        <p14:creationId xmlns:p14="http://schemas.microsoft.com/office/powerpoint/2010/main" val="253636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662F64-B000-E442-8F7C-AD6BA57050EC}"/>
              </a:ext>
            </a:extLst>
          </p:cNvPr>
          <p:cNvSpPr>
            <a:spLocks noGrp="1"/>
          </p:cNvSpPr>
          <p:nvPr>
            <p:ph idx="1"/>
          </p:nvPr>
        </p:nvSpPr>
        <p:spPr/>
        <p:txBody>
          <a:bodyPr/>
          <a:lstStyle/>
          <a:p>
            <a:r>
              <a:rPr lang="en-US" b="1" dirty="0"/>
              <a:t>True or false? A graphical desktop environment is required for most administrative activities, such as creating new users and installing new software.</a:t>
            </a:r>
          </a:p>
          <a:p>
            <a:endParaRPr lang="en-US" b="1" dirty="0"/>
          </a:p>
          <a:p>
            <a:r>
              <a:rPr lang="en-US" b="1" dirty="0"/>
              <a:t>ANSWER:</a:t>
            </a:r>
          </a:p>
          <a:p>
            <a:pPr lvl="1"/>
            <a:r>
              <a:rPr lang="en-US" dirty="0"/>
              <a:t>False. In fact, in most enterprises, the GUI is not installed at all.</a:t>
            </a:r>
          </a:p>
          <a:p>
            <a:endParaRPr lang="en-US" dirty="0"/>
          </a:p>
        </p:txBody>
      </p:sp>
      <p:sp>
        <p:nvSpPr>
          <p:cNvPr id="3" name="Title 2">
            <a:extLst>
              <a:ext uri="{FF2B5EF4-FFF2-40B4-BE49-F238E27FC236}">
                <a16:creationId xmlns:a16="http://schemas.microsoft.com/office/drawing/2014/main" id="{D74D4B28-A7D6-BA44-91D0-A654DFBA116A}"/>
              </a:ext>
            </a:extLst>
          </p:cNvPr>
          <p:cNvSpPr>
            <a:spLocks noGrp="1"/>
          </p:cNvSpPr>
          <p:nvPr>
            <p:ph type="title"/>
          </p:nvPr>
        </p:nvSpPr>
        <p:spPr/>
        <p:txBody>
          <a:bodyPr/>
          <a:lstStyle/>
          <a:p>
            <a:r>
              <a:rPr lang="en-US" dirty="0"/>
              <a:t>Activity 8-3: Discussing GUIs</a:t>
            </a:r>
          </a:p>
        </p:txBody>
      </p:sp>
      <p:sp>
        <p:nvSpPr>
          <p:cNvPr id="4" name="Slide Number Placeholder 3">
            <a:extLst>
              <a:ext uri="{FF2B5EF4-FFF2-40B4-BE49-F238E27FC236}">
                <a16:creationId xmlns:a16="http://schemas.microsoft.com/office/drawing/2014/main" id="{FF54582E-E8D2-6141-9997-7E01835F2F3C}"/>
              </a:ext>
            </a:extLst>
          </p:cNvPr>
          <p:cNvSpPr>
            <a:spLocks noGrp="1"/>
          </p:cNvSpPr>
          <p:nvPr>
            <p:ph type="sldNum" sz="quarter" idx="4"/>
          </p:nvPr>
        </p:nvSpPr>
        <p:spPr/>
        <p:txBody>
          <a:bodyPr/>
          <a:lstStyle/>
          <a:p>
            <a:fld id="{2066355A-084C-D24E-9AD2-7E4FC41EA627}" type="slidenum">
              <a:rPr lang="en-US" smtClean="0"/>
              <a:pPr/>
              <a:t>43</a:t>
            </a:fld>
            <a:endParaRPr lang="en-US" dirty="0"/>
          </a:p>
        </p:txBody>
      </p:sp>
    </p:spTree>
    <p:extLst>
      <p:ext uri="{BB962C8B-B14F-4D97-AF65-F5344CB8AC3E}">
        <p14:creationId xmlns:p14="http://schemas.microsoft.com/office/powerpoint/2010/main" val="288336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662F64-B000-E442-8F7C-AD6BA57050EC}"/>
              </a:ext>
            </a:extLst>
          </p:cNvPr>
          <p:cNvSpPr>
            <a:spLocks noGrp="1"/>
          </p:cNvSpPr>
          <p:nvPr>
            <p:ph idx="1"/>
          </p:nvPr>
        </p:nvSpPr>
        <p:spPr/>
        <p:txBody>
          <a:bodyPr/>
          <a:lstStyle/>
          <a:p>
            <a:r>
              <a:rPr lang="en-US" b="1" dirty="0"/>
              <a:t>What is the primary architectural difference between the X and Wayland display servers? How does this difference affect performance?</a:t>
            </a:r>
          </a:p>
          <a:p>
            <a:endParaRPr lang="en-US" b="1" dirty="0"/>
          </a:p>
          <a:p>
            <a:r>
              <a:rPr lang="en-US" b="1" dirty="0"/>
              <a:t>ANSWER:</a:t>
            </a:r>
          </a:p>
          <a:p>
            <a:pPr lvl="1"/>
            <a:r>
              <a:rPr lang="en-US" dirty="0"/>
              <a:t>In X, the compositor is separate from the display server. In Wayland, the compositor and display server are one. The Wayland compositor can therefore interact directly with clients, minimizing latency.</a:t>
            </a:r>
          </a:p>
          <a:p>
            <a:endParaRPr lang="en-US" dirty="0"/>
          </a:p>
        </p:txBody>
      </p:sp>
      <p:sp>
        <p:nvSpPr>
          <p:cNvPr id="3" name="Title 2">
            <a:extLst>
              <a:ext uri="{FF2B5EF4-FFF2-40B4-BE49-F238E27FC236}">
                <a16:creationId xmlns:a16="http://schemas.microsoft.com/office/drawing/2014/main" id="{D74D4B28-A7D6-BA44-91D0-A654DFBA116A}"/>
              </a:ext>
            </a:extLst>
          </p:cNvPr>
          <p:cNvSpPr>
            <a:spLocks noGrp="1"/>
          </p:cNvSpPr>
          <p:nvPr>
            <p:ph type="title"/>
          </p:nvPr>
        </p:nvSpPr>
        <p:spPr/>
        <p:txBody>
          <a:bodyPr/>
          <a:lstStyle/>
          <a:p>
            <a:r>
              <a:rPr lang="en-US" dirty="0"/>
              <a:t>Activity 8-3: Discussing GUIs</a:t>
            </a:r>
          </a:p>
        </p:txBody>
      </p:sp>
      <p:sp>
        <p:nvSpPr>
          <p:cNvPr id="4" name="Slide Number Placeholder 3">
            <a:extLst>
              <a:ext uri="{FF2B5EF4-FFF2-40B4-BE49-F238E27FC236}">
                <a16:creationId xmlns:a16="http://schemas.microsoft.com/office/drawing/2014/main" id="{FF54582E-E8D2-6141-9997-7E01835F2F3C}"/>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Tree>
    <p:extLst>
      <p:ext uri="{BB962C8B-B14F-4D97-AF65-F5344CB8AC3E}">
        <p14:creationId xmlns:p14="http://schemas.microsoft.com/office/powerpoint/2010/main" val="104524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662F64-B000-E442-8F7C-AD6BA57050EC}"/>
              </a:ext>
            </a:extLst>
          </p:cNvPr>
          <p:cNvSpPr>
            <a:spLocks noGrp="1"/>
          </p:cNvSpPr>
          <p:nvPr>
            <p:ph idx="1"/>
          </p:nvPr>
        </p:nvSpPr>
        <p:spPr/>
        <p:txBody>
          <a:bodyPr/>
          <a:lstStyle/>
          <a:p>
            <a:r>
              <a:rPr lang="en-US" b="1" dirty="0"/>
              <a:t>Where can you, as a user, switch to a different graphical user interface (KDE to GNOME, for example)?</a:t>
            </a:r>
          </a:p>
          <a:p>
            <a:endParaRPr lang="en-US" b="1" dirty="0"/>
          </a:p>
          <a:p>
            <a:r>
              <a:rPr lang="en-US" b="1" dirty="0"/>
              <a:t>ANSWER:</a:t>
            </a:r>
          </a:p>
          <a:p>
            <a:pPr lvl="1"/>
            <a:r>
              <a:rPr lang="en-US" dirty="0"/>
              <a:t>At the graphical login screen.</a:t>
            </a:r>
          </a:p>
          <a:p>
            <a:endParaRPr lang="en-US" dirty="0"/>
          </a:p>
        </p:txBody>
      </p:sp>
      <p:sp>
        <p:nvSpPr>
          <p:cNvPr id="3" name="Title 2">
            <a:extLst>
              <a:ext uri="{FF2B5EF4-FFF2-40B4-BE49-F238E27FC236}">
                <a16:creationId xmlns:a16="http://schemas.microsoft.com/office/drawing/2014/main" id="{D74D4B28-A7D6-BA44-91D0-A654DFBA116A}"/>
              </a:ext>
            </a:extLst>
          </p:cNvPr>
          <p:cNvSpPr>
            <a:spLocks noGrp="1"/>
          </p:cNvSpPr>
          <p:nvPr>
            <p:ph type="title"/>
          </p:nvPr>
        </p:nvSpPr>
        <p:spPr/>
        <p:txBody>
          <a:bodyPr/>
          <a:lstStyle/>
          <a:p>
            <a:r>
              <a:rPr lang="en-US" dirty="0"/>
              <a:t>Activity 8-3: Discussing GUIs</a:t>
            </a:r>
          </a:p>
        </p:txBody>
      </p:sp>
      <p:sp>
        <p:nvSpPr>
          <p:cNvPr id="4" name="Slide Number Placeholder 3">
            <a:extLst>
              <a:ext uri="{FF2B5EF4-FFF2-40B4-BE49-F238E27FC236}">
                <a16:creationId xmlns:a16="http://schemas.microsoft.com/office/drawing/2014/main" id="{FF54582E-E8D2-6141-9997-7E01835F2F3C}"/>
              </a:ext>
            </a:extLst>
          </p:cNvPr>
          <p:cNvSpPr>
            <a:spLocks noGrp="1"/>
          </p:cNvSpPr>
          <p:nvPr>
            <p:ph type="sldNum" sz="quarter" idx="4"/>
          </p:nvPr>
        </p:nvSpPr>
        <p:spPr/>
        <p:txBody>
          <a:bodyPr/>
          <a:lstStyle/>
          <a:p>
            <a:fld id="{2066355A-084C-D24E-9AD2-7E4FC41EA627}" type="slidenum">
              <a:rPr lang="en-US" smtClean="0"/>
              <a:pPr/>
              <a:t>45</a:t>
            </a:fld>
            <a:endParaRPr lang="en-US" dirty="0"/>
          </a:p>
        </p:txBody>
      </p:sp>
    </p:spTree>
    <p:extLst>
      <p:ext uri="{BB962C8B-B14F-4D97-AF65-F5344CB8AC3E}">
        <p14:creationId xmlns:p14="http://schemas.microsoft.com/office/powerpoint/2010/main" val="377953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662F64-B000-E442-8F7C-AD6BA57050EC}"/>
              </a:ext>
            </a:extLst>
          </p:cNvPr>
          <p:cNvSpPr>
            <a:spLocks noGrp="1"/>
          </p:cNvSpPr>
          <p:nvPr>
            <p:ph idx="1"/>
          </p:nvPr>
        </p:nvSpPr>
        <p:spPr/>
        <p:txBody>
          <a:bodyPr/>
          <a:lstStyle/>
          <a:p>
            <a:r>
              <a:rPr lang="en-US" b="1" dirty="0"/>
              <a:t>At a foundational level, many remote desktop protocols (e.g., NX, </a:t>
            </a:r>
            <a:r>
              <a:rPr lang="en-US" b="1" dirty="0" err="1"/>
              <a:t>xrdp</a:t>
            </a:r>
            <a:r>
              <a:rPr lang="en-US" b="1" dirty="0"/>
              <a:t>, SPICE, VNC) are not designed to be highly secure. How can you make them more secure?</a:t>
            </a:r>
          </a:p>
          <a:p>
            <a:endParaRPr lang="en-US" b="1" dirty="0"/>
          </a:p>
          <a:p>
            <a:r>
              <a:rPr lang="en-US" b="1" dirty="0"/>
              <a:t>ANSWER:</a:t>
            </a:r>
          </a:p>
          <a:p>
            <a:pPr lvl="1"/>
            <a:r>
              <a:rPr lang="en-US" dirty="0"/>
              <a:t>By tunneling through SSH.</a:t>
            </a:r>
          </a:p>
          <a:p>
            <a:endParaRPr lang="en-US" dirty="0"/>
          </a:p>
        </p:txBody>
      </p:sp>
      <p:sp>
        <p:nvSpPr>
          <p:cNvPr id="3" name="Title 2">
            <a:extLst>
              <a:ext uri="{FF2B5EF4-FFF2-40B4-BE49-F238E27FC236}">
                <a16:creationId xmlns:a16="http://schemas.microsoft.com/office/drawing/2014/main" id="{D74D4B28-A7D6-BA44-91D0-A654DFBA116A}"/>
              </a:ext>
            </a:extLst>
          </p:cNvPr>
          <p:cNvSpPr>
            <a:spLocks noGrp="1"/>
          </p:cNvSpPr>
          <p:nvPr>
            <p:ph type="title"/>
          </p:nvPr>
        </p:nvSpPr>
        <p:spPr/>
        <p:txBody>
          <a:bodyPr/>
          <a:lstStyle/>
          <a:p>
            <a:r>
              <a:rPr lang="en-US" dirty="0"/>
              <a:t>Activity 8-3: Discussing GUIs</a:t>
            </a:r>
          </a:p>
        </p:txBody>
      </p:sp>
      <p:sp>
        <p:nvSpPr>
          <p:cNvPr id="4" name="Slide Number Placeholder 3">
            <a:extLst>
              <a:ext uri="{FF2B5EF4-FFF2-40B4-BE49-F238E27FC236}">
                <a16:creationId xmlns:a16="http://schemas.microsoft.com/office/drawing/2014/main" id="{FF54582E-E8D2-6141-9997-7E01835F2F3C}"/>
              </a:ext>
            </a:extLst>
          </p:cNvPr>
          <p:cNvSpPr>
            <a:spLocks noGrp="1"/>
          </p:cNvSpPr>
          <p:nvPr>
            <p:ph type="sldNum" sz="quarter" idx="4"/>
          </p:nvPr>
        </p:nvSpPr>
        <p:spPr/>
        <p:txBody>
          <a:bodyPr/>
          <a:lstStyle/>
          <a:p>
            <a:fld id="{2066355A-084C-D24E-9AD2-7E4FC41EA627}" type="slidenum">
              <a:rPr lang="en-US" smtClean="0"/>
              <a:pPr/>
              <a:t>46</a:t>
            </a:fld>
            <a:endParaRPr lang="en-US" dirty="0"/>
          </a:p>
        </p:txBody>
      </p:sp>
    </p:spTree>
    <p:extLst>
      <p:ext uri="{BB962C8B-B14F-4D97-AF65-F5344CB8AC3E}">
        <p14:creationId xmlns:p14="http://schemas.microsoft.com/office/powerpoint/2010/main" val="21286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662F64-B000-E442-8F7C-AD6BA57050EC}"/>
              </a:ext>
            </a:extLst>
          </p:cNvPr>
          <p:cNvSpPr>
            <a:spLocks noGrp="1"/>
          </p:cNvSpPr>
          <p:nvPr>
            <p:ph idx="1"/>
          </p:nvPr>
        </p:nvSpPr>
        <p:spPr/>
        <p:txBody>
          <a:bodyPr/>
          <a:lstStyle/>
          <a:p>
            <a:r>
              <a:rPr lang="en-US" b="1" dirty="0"/>
              <a:t>Why would an administrator need or use console redirection?</a:t>
            </a:r>
          </a:p>
          <a:p>
            <a:endParaRPr lang="en-US" b="1" dirty="0"/>
          </a:p>
          <a:p>
            <a:r>
              <a:rPr lang="en-US" b="1" dirty="0"/>
              <a:t>ANSWER:</a:t>
            </a:r>
          </a:p>
          <a:p>
            <a:pPr lvl="1"/>
            <a:r>
              <a:rPr lang="en-US" dirty="0"/>
              <a:t>Without an operating system on the hardware, an administrator needs some method of connecting to a "bare metal" system. Console redirection is that method.</a:t>
            </a:r>
          </a:p>
        </p:txBody>
      </p:sp>
      <p:sp>
        <p:nvSpPr>
          <p:cNvPr id="3" name="Title 2">
            <a:extLst>
              <a:ext uri="{FF2B5EF4-FFF2-40B4-BE49-F238E27FC236}">
                <a16:creationId xmlns:a16="http://schemas.microsoft.com/office/drawing/2014/main" id="{D74D4B28-A7D6-BA44-91D0-A654DFBA116A}"/>
              </a:ext>
            </a:extLst>
          </p:cNvPr>
          <p:cNvSpPr>
            <a:spLocks noGrp="1"/>
          </p:cNvSpPr>
          <p:nvPr>
            <p:ph type="title"/>
          </p:nvPr>
        </p:nvSpPr>
        <p:spPr/>
        <p:txBody>
          <a:bodyPr/>
          <a:lstStyle/>
          <a:p>
            <a:r>
              <a:rPr lang="en-US" dirty="0"/>
              <a:t>Activity 8-3: Discussing GUIs</a:t>
            </a:r>
          </a:p>
        </p:txBody>
      </p:sp>
      <p:sp>
        <p:nvSpPr>
          <p:cNvPr id="4" name="Slide Number Placeholder 3">
            <a:extLst>
              <a:ext uri="{FF2B5EF4-FFF2-40B4-BE49-F238E27FC236}">
                <a16:creationId xmlns:a16="http://schemas.microsoft.com/office/drawing/2014/main" id="{FF54582E-E8D2-6141-9997-7E01835F2F3C}"/>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Tree>
    <p:extLst>
      <p:ext uri="{BB962C8B-B14F-4D97-AF65-F5344CB8AC3E}">
        <p14:creationId xmlns:p14="http://schemas.microsoft.com/office/powerpoint/2010/main" val="372999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522E32-06D2-425C-B9BA-E6FE8B4A3D67}"/>
              </a:ext>
            </a:extLst>
          </p:cNvPr>
          <p:cNvSpPr>
            <a:spLocks noGrp="1"/>
          </p:cNvSpPr>
          <p:nvPr>
            <p:ph idx="1"/>
          </p:nvPr>
        </p:nvSpPr>
        <p:spPr/>
        <p:txBody>
          <a:bodyPr/>
          <a:lstStyle/>
          <a:p>
            <a:r>
              <a:rPr lang="en-US" dirty="0"/>
              <a:t>Many colleagues prefer working in a visual environment.</a:t>
            </a:r>
          </a:p>
          <a:p>
            <a:r>
              <a:rPr lang="en-US" dirty="0"/>
              <a:t>GUI is also necessary for web browsing and media viewing.</a:t>
            </a:r>
          </a:p>
          <a:p>
            <a:r>
              <a:rPr lang="en-US" dirty="0"/>
              <a:t>Some users want to use a customized KDE.</a:t>
            </a:r>
          </a:p>
          <a:p>
            <a:pPr lvl="1"/>
            <a:r>
              <a:rPr lang="en-US" dirty="0"/>
              <a:t>You'll configure layout options for KDE.</a:t>
            </a:r>
          </a:p>
          <a:p>
            <a:r>
              <a:rPr lang="en-US" dirty="0"/>
              <a:t>Most users want to use GNOME.</a:t>
            </a:r>
          </a:p>
          <a:p>
            <a:pPr lvl="1"/>
            <a:r>
              <a:rPr lang="en-US" dirty="0"/>
              <a:t>You'll navigate GNOME to become familiar with it.</a:t>
            </a:r>
          </a:p>
          <a:p>
            <a:pPr lvl="1"/>
            <a:r>
              <a:rPr lang="en-US" dirty="0"/>
              <a:t>You'll set accessibility options in GNOME for users with disabilities.</a:t>
            </a:r>
          </a:p>
        </p:txBody>
      </p:sp>
      <p:sp>
        <p:nvSpPr>
          <p:cNvPr id="3" name="Title 2">
            <a:extLst>
              <a:ext uri="{FF2B5EF4-FFF2-40B4-BE49-F238E27FC236}">
                <a16:creationId xmlns:a16="http://schemas.microsoft.com/office/drawing/2014/main" id="{71911EFE-AAD6-4EC8-8019-73D95C85B2C5}"/>
              </a:ext>
            </a:extLst>
          </p:cNvPr>
          <p:cNvSpPr>
            <a:spLocks noGrp="1"/>
          </p:cNvSpPr>
          <p:nvPr>
            <p:ph type="title"/>
          </p:nvPr>
        </p:nvSpPr>
        <p:spPr/>
        <p:txBody>
          <a:bodyPr/>
          <a:lstStyle/>
          <a:p>
            <a:r>
              <a:rPr lang="en-US" dirty="0"/>
              <a:t>Activity: Configuring GUIs</a:t>
            </a:r>
          </a:p>
        </p:txBody>
      </p:sp>
      <p:sp>
        <p:nvSpPr>
          <p:cNvPr id="4" name="Slide Number Placeholder 3">
            <a:extLst>
              <a:ext uri="{FF2B5EF4-FFF2-40B4-BE49-F238E27FC236}">
                <a16:creationId xmlns:a16="http://schemas.microsoft.com/office/drawing/2014/main" id="{CF767DEC-6931-4AFC-BD06-9381EB99ED26}"/>
              </a:ext>
            </a:extLst>
          </p:cNvPr>
          <p:cNvSpPr>
            <a:spLocks noGrp="1"/>
          </p:cNvSpPr>
          <p:nvPr>
            <p:ph type="sldNum" sz="quarter" idx="4"/>
          </p:nvPr>
        </p:nvSpPr>
        <p:spPr/>
        <p:txBody>
          <a:bodyPr/>
          <a:lstStyle/>
          <a:p>
            <a:fld id="{2066355A-084C-D24E-9AD2-7E4FC41EA627}" type="slidenum">
              <a:rPr lang="en-US" smtClean="0"/>
              <a:pPr/>
              <a:t>48</a:t>
            </a:fld>
            <a:endParaRPr lang="en-US" dirty="0"/>
          </a:p>
        </p:txBody>
      </p:sp>
    </p:spTree>
    <p:extLst>
      <p:ext uri="{BB962C8B-B14F-4D97-AF65-F5344CB8AC3E}">
        <p14:creationId xmlns:p14="http://schemas.microsoft.com/office/powerpoint/2010/main" val="3624869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1C50-9DF2-1E4E-B702-CBAC2C4C370A}"/>
              </a:ext>
            </a:extLst>
          </p:cNvPr>
          <p:cNvSpPr>
            <a:spLocks noGrp="1"/>
          </p:cNvSpPr>
          <p:nvPr>
            <p:ph type="title"/>
          </p:nvPr>
        </p:nvSpPr>
        <p:spPr/>
        <p:txBody>
          <a:bodyPr/>
          <a:lstStyle/>
          <a:p>
            <a:r>
              <a:rPr lang="en-US" dirty="0"/>
              <a:t>Topic C: Manage Services</a:t>
            </a:r>
          </a:p>
        </p:txBody>
      </p:sp>
      <p:sp>
        <p:nvSpPr>
          <p:cNvPr id="3" name="Slide Number Placeholder 2">
            <a:extLst>
              <a:ext uri="{FF2B5EF4-FFF2-40B4-BE49-F238E27FC236}">
                <a16:creationId xmlns:a16="http://schemas.microsoft.com/office/drawing/2014/main" id="{9951D08E-7B40-EA48-910B-6B8663145492}"/>
              </a:ext>
            </a:extLst>
          </p:cNvPr>
          <p:cNvSpPr>
            <a:spLocks noGrp="1"/>
          </p:cNvSpPr>
          <p:nvPr>
            <p:ph type="sldNum" sz="quarter" idx="4"/>
          </p:nvPr>
        </p:nvSpPr>
        <p:spPr/>
        <p:txBody>
          <a:bodyPr/>
          <a:lstStyle/>
          <a:p>
            <a:fld id="{2066355A-084C-D24E-9AD2-7E4FC41EA627}" type="slidenum">
              <a:rPr lang="en-US" smtClean="0"/>
              <a:pPr/>
              <a:t>49</a:t>
            </a:fld>
            <a:endParaRPr lang="en-US" dirty="0"/>
          </a:p>
        </p:txBody>
      </p:sp>
      <p:sp>
        <p:nvSpPr>
          <p:cNvPr id="4" name="Content Placeholder 3">
            <a:extLst>
              <a:ext uri="{FF2B5EF4-FFF2-40B4-BE49-F238E27FC236}">
                <a16:creationId xmlns:a16="http://schemas.microsoft.com/office/drawing/2014/main" id="{D98741D7-0A69-1F49-963B-E30FD89F758C}"/>
              </a:ext>
            </a:extLst>
          </p:cNvPr>
          <p:cNvSpPr>
            <a:spLocks noGrp="1"/>
          </p:cNvSpPr>
          <p:nvPr>
            <p:ph idx="1"/>
          </p:nvPr>
        </p:nvSpPr>
        <p:spPr>
          <a:xfrm>
            <a:off x="1038235" y="778804"/>
            <a:ext cx="7763840" cy="3523692"/>
          </a:xfrm>
        </p:spPr>
        <p:txBody>
          <a:bodyPr/>
          <a:lstStyle/>
          <a:p>
            <a:pPr marL="0" indent="0">
              <a:buNone/>
            </a:pPr>
            <a:r>
              <a:rPr lang="en-US" dirty="0"/>
              <a:t>Exam Objectives:</a:t>
            </a:r>
          </a:p>
          <a:p>
            <a:r>
              <a:rPr lang="en-US" dirty="0"/>
              <a:t>2.4 Given a scenario, manage services.</a:t>
            </a:r>
          </a:p>
          <a:p>
            <a:r>
              <a:rPr lang="en-US" dirty="0"/>
              <a:t>4.1 Given a scenario, analyze system properties and remediate accordingly.</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5464" y="778803"/>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32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BA7106-452A-47A2-860E-A3631D4FC68A}"/>
              </a:ext>
            </a:extLst>
          </p:cNvPr>
          <p:cNvSpPr>
            <a:spLocks noGrp="1"/>
          </p:cNvSpPr>
          <p:nvPr>
            <p:ph type="title"/>
          </p:nvPr>
        </p:nvSpPr>
        <p:spPr/>
        <p:txBody>
          <a:bodyPr/>
          <a:lstStyle/>
          <a:p>
            <a:r>
              <a:rPr lang="en-US" dirty="0"/>
              <a:t>The </a:t>
            </a:r>
            <a:r>
              <a:rPr lang="en-US" dirty="0">
                <a:latin typeface="Cutive Mono" panose="020B0604020202020204" charset="0"/>
              </a:rPr>
              <a:t>/usr/share/zoneinfo/</a:t>
            </a:r>
            <a:r>
              <a:rPr lang="en-US" dirty="0"/>
              <a:t> Directory (Slide 2 of 2)</a:t>
            </a:r>
          </a:p>
        </p:txBody>
      </p:sp>
      <p:sp>
        <p:nvSpPr>
          <p:cNvPr id="3" name="Slide Number Placeholder 2">
            <a:extLst>
              <a:ext uri="{FF2B5EF4-FFF2-40B4-BE49-F238E27FC236}">
                <a16:creationId xmlns:a16="http://schemas.microsoft.com/office/drawing/2014/main" id="{55BB315D-7802-4707-B721-414597C16803}"/>
              </a:ext>
            </a:extLst>
          </p:cNvPr>
          <p:cNvSpPr>
            <a:spLocks noGrp="1"/>
          </p:cNvSpPr>
          <p:nvPr>
            <p:ph type="sldNum" sz="quarter" idx="4"/>
          </p:nvPr>
        </p:nvSpPr>
        <p:spPr/>
        <p:txBody>
          <a:bodyPr/>
          <a:lstStyle/>
          <a:p>
            <a:fld id="{2066355A-084C-D24E-9AD2-7E4FC41EA627}" type="slidenum">
              <a:rPr lang="en-US" smtClean="0"/>
              <a:pPr/>
              <a:t>5</a:t>
            </a:fld>
            <a:endParaRPr lang="en-US" dirty="0"/>
          </a:p>
        </p:txBody>
      </p:sp>
      <p:pic>
        <p:nvPicPr>
          <p:cNvPr id="4" name="Picture 3">
            <a:extLst>
              <a:ext uri="{FF2B5EF4-FFF2-40B4-BE49-F238E27FC236}">
                <a16:creationId xmlns:a16="http://schemas.microsoft.com/office/drawing/2014/main" id="{427A340E-D000-4575-ADEF-BC48E5B2BC3E}"/>
              </a:ext>
            </a:extLst>
          </p:cNvPr>
          <p:cNvPicPr>
            <a:picLocks noChangeAspect="1"/>
          </p:cNvPicPr>
          <p:nvPr/>
        </p:nvPicPr>
        <p:blipFill>
          <a:blip r:embed="rId2"/>
          <a:stretch>
            <a:fillRect/>
          </a:stretch>
        </p:blipFill>
        <p:spPr>
          <a:xfrm>
            <a:off x="1413708" y="708660"/>
            <a:ext cx="6316584" cy="4088553"/>
          </a:xfrm>
          <a:prstGeom prst="rect">
            <a:avLst/>
          </a:prstGeom>
        </p:spPr>
      </p:pic>
    </p:spTree>
    <p:extLst>
      <p:ext uri="{BB962C8B-B14F-4D97-AF65-F5344CB8AC3E}">
        <p14:creationId xmlns:p14="http://schemas.microsoft.com/office/powerpoint/2010/main" val="472528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A946-A340-4E02-BE78-2388C914218C}"/>
              </a:ext>
            </a:extLst>
          </p:cNvPr>
          <p:cNvSpPr>
            <a:spLocks noGrp="1"/>
          </p:cNvSpPr>
          <p:nvPr>
            <p:ph type="title"/>
          </p:nvPr>
        </p:nvSpPr>
        <p:spPr/>
        <p:txBody>
          <a:bodyPr/>
          <a:lstStyle/>
          <a:p>
            <a:r>
              <a:rPr lang="en-US" dirty="0"/>
              <a:t>Services and Daemons</a:t>
            </a:r>
          </a:p>
        </p:txBody>
      </p:sp>
      <p:sp>
        <p:nvSpPr>
          <p:cNvPr id="3" name="Slide Number Placeholder 2">
            <a:extLst>
              <a:ext uri="{FF2B5EF4-FFF2-40B4-BE49-F238E27FC236}">
                <a16:creationId xmlns:a16="http://schemas.microsoft.com/office/drawing/2014/main" id="{A2F1DE91-2D9A-4EC9-9017-5626F34CD78D}"/>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
        <p:nvSpPr>
          <p:cNvPr id="4" name="Content Placeholder 3">
            <a:extLst>
              <a:ext uri="{FF2B5EF4-FFF2-40B4-BE49-F238E27FC236}">
                <a16:creationId xmlns:a16="http://schemas.microsoft.com/office/drawing/2014/main" id="{0BBEA95A-E9A2-40F7-A740-FDCE164955BA}"/>
              </a:ext>
            </a:extLst>
          </p:cNvPr>
          <p:cNvSpPr>
            <a:spLocks noGrp="1"/>
          </p:cNvSpPr>
          <p:nvPr>
            <p:ph idx="1"/>
          </p:nvPr>
        </p:nvSpPr>
        <p:spPr/>
        <p:txBody>
          <a:bodyPr/>
          <a:lstStyle/>
          <a:p>
            <a:r>
              <a:rPr lang="en-US" dirty="0"/>
              <a:t>Service: Software that responds to request from other programs.</a:t>
            </a:r>
          </a:p>
          <a:p>
            <a:pPr lvl="1"/>
            <a:r>
              <a:rPr lang="en-US" dirty="0"/>
              <a:t>Provides specialized functionality.</a:t>
            </a:r>
          </a:p>
          <a:p>
            <a:pPr lvl="1"/>
            <a:r>
              <a:rPr lang="en-US" dirty="0"/>
              <a:t>Can be critical or non-critical.</a:t>
            </a:r>
          </a:p>
          <a:p>
            <a:pPr lvl="1"/>
            <a:r>
              <a:rPr lang="en-US" dirty="0"/>
              <a:t>Typically implemented as daemons.</a:t>
            </a:r>
          </a:p>
          <a:p>
            <a:r>
              <a:rPr lang="en-US" dirty="0"/>
              <a:t>Daemon: Programs that run in the background.</a:t>
            </a:r>
          </a:p>
          <a:p>
            <a:pPr lvl="1"/>
            <a:r>
              <a:rPr lang="en-US" dirty="0"/>
              <a:t>No user intervention necessary.</a:t>
            </a:r>
          </a:p>
          <a:p>
            <a:pPr lvl="1"/>
            <a:r>
              <a:rPr lang="en-US" dirty="0"/>
              <a:t>Lie dormant until triggered.</a:t>
            </a:r>
          </a:p>
          <a:p>
            <a:pPr lvl="1"/>
            <a:r>
              <a:rPr lang="en-US" dirty="0"/>
              <a:t>Can operate at regular intervals.</a:t>
            </a:r>
          </a:p>
          <a:p>
            <a:pPr lvl="1"/>
            <a:r>
              <a:rPr lang="en-US" dirty="0"/>
              <a:t>Can be started by system, apps, or users.</a:t>
            </a:r>
          </a:p>
        </p:txBody>
      </p:sp>
    </p:spTree>
    <p:extLst>
      <p:ext uri="{BB962C8B-B14F-4D97-AF65-F5344CB8AC3E}">
        <p14:creationId xmlns:p14="http://schemas.microsoft.com/office/powerpoint/2010/main" val="3858084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11FA1A-D0EE-4395-9361-2281E29BB499}"/>
              </a:ext>
            </a:extLst>
          </p:cNvPr>
          <p:cNvSpPr>
            <a:spLocks noGrp="1"/>
          </p:cNvSpPr>
          <p:nvPr>
            <p:ph type="title"/>
          </p:nvPr>
        </p:nvSpPr>
        <p:spPr/>
        <p:txBody>
          <a:bodyPr/>
          <a:lstStyle/>
          <a:p>
            <a:r>
              <a:rPr lang="en-US" dirty="0"/>
              <a:t>Service Management</a:t>
            </a:r>
          </a:p>
        </p:txBody>
      </p:sp>
      <p:sp>
        <p:nvSpPr>
          <p:cNvPr id="7" name="Text Placeholder 6">
            <a:extLst>
              <a:ext uri="{FF2B5EF4-FFF2-40B4-BE49-F238E27FC236}">
                <a16:creationId xmlns:a16="http://schemas.microsoft.com/office/drawing/2014/main" id="{8CAE7651-2B2F-4A6D-8DF5-7879CADBF0AA}"/>
              </a:ext>
            </a:extLst>
          </p:cNvPr>
          <p:cNvSpPr>
            <a:spLocks noGrp="1"/>
          </p:cNvSpPr>
          <p:nvPr>
            <p:ph type="body" sz="quarter" idx="13"/>
          </p:nvPr>
        </p:nvSpPr>
        <p:spPr/>
        <p:txBody>
          <a:bodyPr/>
          <a:lstStyle/>
          <a:p>
            <a:r>
              <a:rPr lang="en-US" dirty="0"/>
              <a:t>The lifecycle process of starting services, modifying their running state, and stopping them.</a:t>
            </a:r>
          </a:p>
        </p:txBody>
      </p:sp>
      <p:sp>
        <p:nvSpPr>
          <p:cNvPr id="3" name="Slide Number Placeholder 2">
            <a:extLst>
              <a:ext uri="{FF2B5EF4-FFF2-40B4-BE49-F238E27FC236}">
                <a16:creationId xmlns:a16="http://schemas.microsoft.com/office/drawing/2014/main" id="{8C4CE454-F4CB-48EE-9971-B1E8528FF23C}"/>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
        <p:nvSpPr>
          <p:cNvPr id="6" name="Content Placeholder 5">
            <a:extLst>
              <a:ext uri="{FF2B5EF4-FFF2-40B4-BE49-F238E27FC236}">
                <a16:creationId xmlns:a16="http://schemas.microsoft.com/office/drawing/2014/main" id="{6486C0CE-E330-4754-A44C-A5BD6CF9167A}"/>
              </a:ext>
            </a:extLst>
          </p:cNvPr>
          <p:cNvSpPr>
            <a:spLocks noGrp="1"/>
          </p:cNvSpPr>
          <p:nvPr>
            <p:ph idx="1"/>
          </p:nvPr>
        </p:nvSpPr>
        <p:spPr/>
        <p:txBody>
          <a:bodyPr/>
          <a:lstStyle/>
          <a:p>
            <a:r>
              <a:rPr lang="en-US" dirty="0"/>
              <a:t>System can manage services itself.</a:t>
            </a:r>
          </a:p>
          <a:p>
            <a:r>
              <a:rPr lang="en-US" dirty="0"/>
              <a:t>Users can manage services manually.</a:t>
            </a:r>
          </a:p>
          <a:p>
            <a:r>
              <a:rPr lang="en-US" dirty="0"/>
              <a:t>Enables admins to configure server functionality.</a:t>
            </a:r>
          </a:p>
          <a:p>
            <a:r>
              <a:rPr lang="en-US" dirty="0"/>
              <a:t>Also used to troubleshoot issues related to running programs.</a:t>
            </a:r>
          </a:p>
        </p:txBody>
      </p:sp>
    </p:spTree>
    <p:extLst>
      <p:ext uri="{BB962C8B-B14F-4D97-AF65-F5344CB8AC3E}">
        <p14:creationId xmlns:p14="http://schemas.microsoft.com/office/powerpoint/2010/main" val="1451307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85CF-8CFC-4DBA-A827-2FCDE42A81B0}"/>
              </a:ext>
            </a:extLst>
          </p:cNvPr>
          <p:cNvSpPr>
            <a:spLocks noGrp="1"/>
          </p:cNvSpPr>
          <p:nvPr>
            <p:ph type="title"/>
          </p:nvPr>
        </p:nvSpPr>
        <p:spPr/>
        <p:txBody>
          <a:bodyPr/>
          <a:lstStyle/>
          <a:p>
            <a:r>
              <a:rPr lang="en-US" dirty="0"/>
              <a:t>System Initialization</a:t>
            </a:r>
          </a:p>
        </p:txBody>
      </p:sp>
      <p:sp>
        <p:nvSpPr>
          <p:cNvPr id="6" name="Text Placeholder 5">
            <a:extLst>
              <a:ext uri="{FF2B5EF4-FFF2-40B4-BE49-F238E27FC236}">
                <a16:creationId xmlns:a16="http://schemas.microsoft.com/office/drawing/2014/main" id="{E8572876-D045-4C80-ABBE-6ECCDB24BF9A}"/>
              </a:ext>
            </a:extLst>
          </p:cNvPr>
          <p:cNvSpPr>
            <a:spLocks noGrp="1"/>
          </p:cNvSpPr>
          <p:nvPr>
            <p:ph type="body" sz="quarter" idx="13"/>
          </p:nvPr>
        </p:nvSpPr>
        <p:spPr/>
        <p:txBody>
          <a:bodyPr/>
          <a:lstStyle/>
          <a:p>
            <a:r>
              <a:rPr lang="en-US" dirty="0"/>
              <a:t>The process that begins when the kernel first loads.</a:t>
            </a:r>
          </a:p>
        </p:txBody>
      </p:sp>
      <p:sp>
        <p:nvSpPr>
          <p:cNvPr id="3" name="Slide Number Placeholder 2">
            <a:extLst>
              <a:ext uri="{FF2B5EF4-FFF2-40B4-BE49-F238E27FC236}">
                <a16:creationId xmlns:a16="http://schemas.microsoft.com/office/drawing/2014/main" id="{3F15AA5F-B533-4C30-A757-50E83114D239}"/>
              </a:ext>
            </a:extLst>
          </p:cNvPr>
          <p:cNvSpPr>
            <a:spLocks noGrp="1"/>
          </p:cNvSpPr>
          <p:nvPr>
            <p:ph type="sldNum" sz="quarter" idx="4"/>
          </p:nvPr>
        </p:nvSpPr>
        <p:spPr/>
        <p:txBody>
          <a:bodyPr/>
          <a:lstStyle/>
          <a:p>
            <a:fld id="{2066355A-084C-D24E-9AD2-7E4FC41EA627}" type="slidenum">
              <a:rPr lang="en-US" smtClean="0"/>
              <a:pPr/>
              <a:t>52</a:t>
            </a:fld>
            <a:endParaRPr lang="en-US" dirty="0"/>
          </a:p>
        </p:txBody>
      </p:sp>
      <p:sp>
        <p:nvSpPr>
          <p:cNvPr id="5" name="Content Placeholder 4">
            <a:extLst>
              <a:ext uri="{FF2B5EF4-FFF2-40B4-BE49-F238E27FC236}">
                <a16:creationId xmlns:a16="http://schemas.microsoft.com/office/drawing/2014/main" id="{E63C024E-875C-4AE7-A177-717FE3C83A33}"/>
              </a:ext>
            </a:extLst>
          </p:cNvPr>
          <p:cNvSpPr>
            <a:spLocks noGrp="1"/>
          </p:cNvSpPr>
          <p:nvPr>
            <p:ph idx="1"/>
          </p:nvPr>
        </p:nvSpPr>
        <p:spPr/>
        <p:txBody>
          <a:bodyPr/>
          <a:lstStyle/>
          <a:p>
            <a:r>
              <a:rPr lang="en-US" dirty="0"/>
              <a:t>Involves loading of OS and components.</a:t>
            </a:r>
          </a:p>
          <a:p>
            <a:pPr lvl="1"/>
            <a:r>
              <a:rPr lang="en-US" dirty="0"/>
              <a:t>Including boot process.</a:t>
            </a:r>
          </a:p>
          <a:p>
            <a:r>
              <a:rPr lang="en-US" dirty="0"/>
              <a:t>Carried out by init daemon on Linux.</a:t>
            </a:r>
          </a:p>
          <a:p>
            <a:pPr lvl="1"/>
            <a:r>
              <a:rPr lang="en-US" dirty="0"/>
              <a:t>Initiates processes from config file.</a:t>
            </a:r>
          </a:p>
          <a:p>
            <a:pPr lvl="1"/>
            <a:r>
              <a:rPr lang="en-US" dirty="0"/>
              <a:t>Prepares system to run software.</a:t>
            </a:r>
          </a:p>
          <a:p>
            <a:pPr lvl="1"/>
            <a:r>
              <a:rPr lang="en-US" dirty="0"/>
              <a:t>Runs continuously and must stay running until shutdown.</a:t>
            </a:r>
          </a:p>
          <a:p>
            <a:r>
              <a:rPr lang="en-US" dirty="0"/>
              <a:t>Two methods on Linux: SysVinit and systemd.</a:t>
            </a:r>
          </a:p>
          <a:p>
            <a:pPr lvl="1"/>
            <a:r>
              <a:rPr lang="en-US" dirty="0"/>
              <a:t>Affects how you manage services.</a:t>
            </a:r>
          </a:p>
        </p:txBody>
      </p:sp>
    </p:spTree>
    <p:extLst>
      <p:ext uri="{BB962C8B-B14F-4D97-AF65-F5344CB8AC3E}">
        <p14:creationId xmlns:p14="http://schemas.microsoft.com/office/powerpoint/2010/main" val="967361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E7BF-B936-4B0F-AC1A-E4B2129F9D9F}"/>
              </a:ext>
            </a:extLst>
          </p:cNvPr>
          <p:cNvSpPr>
            <a:spLocks noGrp="1"/>
          </p:cNvSpPr>
          <p:nvPr>
            <p:ph type="title"/>
          </p:nvPr>
        </p:nvSpPr>
        <p:spPr/>
        <p:txBody>
          <a:bodyPr/>
          <a:lstStyle/>
          <a:p>
            <a:r>
              <a:rPr lang="en-US" dirty="0"/>
              <a:t>The systemd Suite</a:t>
            </a:r>
          </a:p>
        </p:txBody>
      </p:sp>
      <p:sp>
        <p:nvSpPr>
          <p:cNvPr id="3" name="Text Placeholder 2">
            <a:extLst>
              <a:ext uri="{FF2B5EF4-FFF2-40B4-BE49-F238E27FC236}">
                <a16:creationId xmlns:a16="http://schemas.microsoft.com/office/drawing/2014/main" id="{52789455-1869-40DD-9F04-CB81A6826625}"/>
              </a:ext>
            </a:extLst>
          </p:cNvPr>
          <p:cNvSpPr>
            <a:spLocks noGrp="1"/>
          </p:cNvSpPr>
          <p:nvPr>
            <p:ph type="body" sz="quarter" idx="13"/>
          </p:nvPr>
        </p:nvSpPr>
        <p:spPr/>
        <p:txBody>
          <a:bodyPr/>
          <a:lstStyle/>
          <a:p>
            <a:r>
              <a:rPr lang="en-US" dirty="0"/>
              <a:t>A software suite that replaces older init methods like SysVinit.</a:t>
            </a:r>
          </a:p>
        </p:txBody>
      </p:sp>
      <p:sp>
        <p:nvSpPr>
          <p:cNvPr id="4" name="Slide Number Placeholder 3">
            <a:extLst>
              <a:ext uri="{FF2B5EF4-FFF2-40B4-BE49-F238E27FC236}">
                <a16:creationId xmlns:a16="http://schemas.microsoft.com/office/drawing/2014/main" id="{60C30FCE-CB89-4FFF-9DD8-D4AD5B53B8BA}"/>
              </a:ext>
            </a:extLst>
          </p:cNvPr>
          <p:cNvSpPr>
            <a:spLocks noGrp="1"/>
          </p:cNvSpPr>
          <p:nvPr>
            <p:ph type="sldNum" sz="quarter" idx="4"/>
          </p:nvPr>
        </p:nvSpPr>
        <p:spPr/>
        <p:txBody>
          <a:bodyPr/>
          <a:lstStyle/>
          <a:p>
            <a:fld id="{2066355A-084C-D24E-9AD2-7E4FC41EA627}" type="slidenum">
              <a:rPr lang="en-US" smtClean="0"/>
              <a:pPr/>
              <a:t>53</a:t>
            </a:fld>
            <a:endParaRPr lang="en-US" dirty="0"/>
          </a:p>
        </p:txBody>
      </p:sp>
      <p:sp>
        <p:nvSpPr>
          <p:cNvPr id="5" name="Content Placeholder 4">
            <a:extLst>
              <a:ext uri="{FF2B5EF4-FFF2-40B4-BE49-F238E27FC236}">
                <a16:creationId xmlns:a16="http://schemas.microsoft.com/office/drawing/2014/main" id="{47C933F5-E7DA-4792-9905-6807DA26E1CA}"/>
              </a:ext>
            </a:extLst>
          </p:cNvPr>
          <p:cNvSpPr>
            <a:spLocks noGrp="1"/>
          </p:cNvSpPr>
          <p:nvPr>
            <p:ph idx="1"/>
          </p:nvPr>
        </p:nvSpPr>
        <p:spPr/>
        <p:txBody>
          <a:bodyPr/>
          <a:lstStyle/>
          <a:p>
            <a:r>
              <a:rPr lang="en-US" dirty="0"/>
              <a:t>Also provides tools for service management.</a:t>
            </a:r>
          </a:p>
          <a:p>
            <a:r>
              <a:rPr lang="en-US" dirty="0"/>
              <a:t>Dominant in modern Linux distros.</a:t>
            </a:r>
          </a:p>
          <a:p>
            <a:r>
              <a:rPr lang="en-US" dirty="0"/>
              <a:t>Example improvements:</a:t>
            </a:r>
          </a:p>
          <a:p>
            <a:pPr lvl="1"/>
            <a:r>
              <a:rPr lang="en-US" dirty="0"/>
              <a:t>Supports parallelization.</a:t>
            </a:r>
          </a:p>
          <a:p>
            <a:pPr lvl="1"/>
            <a:r>
              <a:rPr lang="en-US" dirty="0"/>
              <a:t>Reduces shell overhead.</a:t>
            </a:r>
          </a:p>
          <a:p>
            <a:pPr lvl="1"/>
            <a:r>
              <a:rPr lang="en-US" dirty="0"/>
              <a:t>Control Groups are better at isolating/categorizing processes.</a:t>
            </a:r>
          </a:p>
        </p:txBody>
      </p:sp>
    </p:spTree>
    <p:extLst>
      <p:ext uri="{BB962C8B-B14F-4D97-AF65-F5344CB8AC3E}">
        <p14:creationId xmlns:p14="http://schemas.microsoft.com/office/powerpoint/2010/main" val="3602940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C9BE-9B89-423D-A31D-124CB8615404}"/>
              </a:ext>
            </a:extLst>
          </p:cNvPr>
          <p:cNvSpPr>
            <a:spLocks noGrp="1"/>
          </p:cNvSpPr>
          <p:nvPr>
            <p:ph type="title"/>
          </p:nvPr>
        </p:nvSpPr>
        <p:spPr/>
        <p:txBody>
          <a:bodyPr/>
          <a:lstStyle/>
          <a:p>
            <a:r>
              <a:rPr lang="en-US" dirty="0"/>
              <a:t>systemd Unit Files (Slide 1 of 2)</a:t>
            </a:r>
          </a:p>
        </p:txBody>
      </p:sp>
      <p:sp>
        <p:nvSpPr>
          <p:cNvPr id="3" name="Text Placeholder 2">
            <a:extLst>
              <a:ext uri="{FF2B5EF4-FFF2-40B4-BE49-F238E27FC236}">
                <a16:creationId xmlns:a16="http://schemas.microsoft.com/office/drawing/2014/main" id="{CC029D69-2BC6-4C92-B755-8BF7A16E890F}"/>
              </a:ext>
            </a:extLst>
          </p:cNvPr>
          <p:cNvSpPr>
            <a:spLocks noGrp="1"/>
          </p:cNvSpPr>
          <p:nvPr>
            <p:ph type="body" sz="quarter" idx="13"/>
          </p:nvPr>
        </p:nvSpPr>
        <p:spPr/>
        <p:txBody>
          <a:bodyPr/>
          <a:lstStyle/>
          <a:p>
            <a:r>
              <a:rPr lang="en-US" dirty="0"/>
              <a:t>Configuration files systemd uses to determine how to handle units.</a:t>
            </a:r>
          </a:p>
        </p:txBody>
      </p:sp>
      <p:sp>
        <p:nvSpPr>
          <p:cNvPr id="4" name="Slide Number Placeholder 3">
            <a:extLst>
              <a:ext uri="{FF2B5EF4-FFF2-40B4-BE49-F238E27FC236}">
                <a16:creationId xmlns:a16="http://schemas.microsoft.com/office/drawing/2014/main" id="{1B10466E-82BD-420E-BA86-8F15DE0E290C}"/>
              </a:ext>
            </a:extLst>
          </p:cNvPr>
          <p:cNvSpPr>
            <a:spLocks noGrp="1"/>
          </p:cNvSpPr>
          <p:nvPr>
            <p:ph type="sldNum" sz="quarter" idx="4"/>
          </p:nvPr>
        </p:nvSpPr>
        <p:spPr/>
        <p:txBody>
          <a:bodyPr/>
          <a:lstStyle/>
          <a:p>
            <a:fld id="{2066355A-084C-D24E-9AD2-7E4FC41EA627}" type="slidenum">
              <a:rPr lang="en-US" smtClean="0"/>
              <a:pPr/>
              <a:t>54</a:t>
            </a:fld>
            <a:endParaRPr lang="en-US" dirty="0"/>
          </a:p>
        </p:txBody>
      </p:sp>
      <p:sp>
        <p:nvSpPr>
          <p:cNvPr id="5" name="Content Placeholder 4">
            <a:extLst>
              <a:ext uri="{FF2B5EF4-FFF2-40B4-BE49-F238E27FC236}">
                <a16:creationId xmlns:a16="http://schemas.microsoft.com/office/drawing/2014/main" id="{2A116316-CC68-4467-A6F4-E6EB067A5438}"/>
              </a:ext>
            </a:extLst>
          </p:cNvPr>
          <p:cNvSpPr>
            <a:spLocks noGrp="1"/>
          </p:cNvSpPr>
          <p:nvPr>
            <p:ph idx="1"/>
          </p:nvPr>
        </p:nvSpPr>
        <p:spPr/>
        <p:txBody>
          <a:bodyPr/>
          <a:lstStyle/>
          <a:p>
            <a:r>
              <a:rPr lang="en-US" sz="1600" dirty="0"/>
              <a:t>Units are system resources systemd can manage.</a:t>
            </a:r>
          </a:p>
          <a:p>
            <a:pPr lvl="1"/>
            <a:r>
              <a:rPr lang="en-US" sz="1400" dirty="0"/>
              <a:t>Network services, devices, file systems, etc.</a:t>
            </a:r>
          </a:p>
          <a:p>
            <a:pPr lvl="1"/>
            <a:r>
              <a:rPr lang="en-US" sz="1400" dirty="0"/>
              <a:t>Daemons manage resources.</a:t>
            </a:r>
          </a:p>
          <a:p>
            <a:r>
              <a:rPr lang="en-US" sz="1600" dirty="0"/>
              <a:t>Defined in categories.</a:t>
            </a:r>
          </a:p>
          <a:p>
            <a:pPr lvl="1"/>
            <a:r>
              <a:rPr lang="en-US" sz="1400" dirty="0"/>
              <a:t>Extension determines category (e.g., </a:t>
            </a:r>
            <a:r>
              <a:rPr lang="en-US" sz="1400" dirty="0">
                <a:latin typeface="Cutive Mono" panose="020B0604020202020204" charset="0"/>
              </a:rPr>
              <a:t>.automount</a:t>
            </a:r>
            <a:r>
              <a:rPr lang="en-US" sz="1400" dirty="0"/>
              <a:t>).</a:t>
            </a:r>
          </a:p>
          <a:p>
            <a:r>
              <a:rPr lang="en-US" sz="1600" dirty="0"/>
              <a:t>Written in declarative language.</a:t>
            </a:r>
          </a:p>
          <a:p>
            <a:r>
              <a:rPr lang="en-US" sz="1600" dirty="0"/>
              <a:t>Can exist in multiple locations.</a:t>
            </a:r>
          </a:p>
          <a:p>
            <a:pPr lvl="1"/>
            <a:r>
              <a:rPr lang="en-US" sz="1400" dirty="0"/>
              <a:t>Default is </a:t>
            </a:r>
            <a:r>
              <a:rPr lang="en-US" sz="1400" dirty="0">
                <a:latin typeface="Cutive Mono" panose="020B0604020202020204" charset="0"/>
              </a:rPr>
              <a:t>/lib/systemd/system</a:t>
            </a:r>
          </a:p>
          <a:p>
            <a:pPr lvl="1"/>
            <a:r>
              <a:rPr lang="en-US" sz="1400" dirty="0"/>
              <a:t>Replace files in </a:t>
            </a:r>
            <a:r>
              <a:rPr lang="en-US" sz="1400" dirty="0">
                <a:latin typeface="Cutive Mono" panose="020B0604020202020204" charset="0"/>
              </a:rPr>
              <a:t>/etc/systemd/system</a:t>
            </a:r>
          </a:p>
          <a:p>
            <a:pPr lvl="1"/>
            <a:r>
              <a:rPr lang="en-US" sz="1400" dirty="0"/>
              <a:t>Create </a:t>
            </a:r>
            <a:r>
              <a:rPr lang="en-US" sz="1400" dirty="0">
                <a:latin typeface="Cutive Mono" panose="020B0604020202020204" charset="0"/>
              </a:rPr>
              <a:t>.d</a:t>
            </a:r>
            <a:r>
              <a:rPr lang="en-US" sz="1400" dirty="0"/>
              <a:t> directory with unit file's name and </a:t>
            </a:r>
            <a:r>
              <a:rPr lang="en-US" sz="1400" dirty="0">
                <a:latin typeface="Cutive Mono" panose="020B0604020202020204" charset="0"/>
              </a:rPr>
              <a:t>.conf</a:t>
            </a:r>
            <a:r>
              <a:rPr lang="en-US" sz="1400" dirty="0"/>
              <a:t> file in that directory for granular editing.</a:t>
            </a:r>
          </a:p>
        </p:txBody>
      </p:sp>
    </p:spTree>
    <p:extLst>
      <p:ext uri="{BB962C8B-B14F-4D97-AF65-F5344CB8AC3E}">
        <p14:creationId xmlns:p14="http://schemas.microsoft.com/office/powerpoint/2010/main" val="1821552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3E8D2A-D887-4193-881E-B1E5A60A8796}"/>
              </a:ext>
            </a:extLst>
          </p:cNvPr>
          <p:cNvSpPr>
            <a:spLocks noGrp="1"/>
          </p:cNvSpPr>
          <p:nvPr>
            <p:ph type="title"/>
          </p:nvPr>
        </p:nvSpPr>
        <p:spPr/>
        <p:txBody>
          <a:bodyPr/>
          <a:lstStyle/>
          <a:p>
            <a:r>
              <a:rPr lang="en-US" dirty="0"/>
              <a:t>systemd Unit Files (Slide 2 of 2)</a:t>
            </a:r>
          </a:p>
        </p:txBody>
      </p:sp>
      <p:sp>
        <p:nvSpPr>
          <p:cNvPr id="4" name="Slide Number Placeholder 3">
            <a:extLst>
              <a:ext uri="{FF2B5EF4-FFF2-40B4-BE49-F238E27FC236}">
                <a16:creationId xmlns:a16="http://schemas.microsoft.com/office/drawing/2014/main" id="{261E2D8D-EE7A-49F6-B62E-FE3A51A7B601}"/>
              </a:ext>
            </a:extLst>
          </p:cNvPr>
          <p:cNvSpPr>
            <a:spLocks noGrp="1"/>
          </p:cNvSpPr>
          <p:nvPr>
            <p:ph type="sldNum" sz="quarter" idx="4"/>
          </p:nvPr>
        </p:nvSpPr>
        <p:spPr/>
        <p:txBody>
          <a:bodyPr/>
          <a:lstStyle/>
          <a:p>
            <a:fld id="{2066355A-084C-D24E-9AD2-7E4FC41EA627}" type="slidenum">
              <a:rPr lang="en-US" smtClean="0"/>
              <a:pPr/>
              <a:t>55</a:t>
            </a:fld>
            <a:endParaRPr lang="en-US" dirty="0"/>
          </a:p>
        </p:txBody>
      </p:sp>
      <p:pic>
        <p:nvPicPr>
          <p:cNvPr id="3" name="Picture 2">
            <a:extLst>
              <a:ext uri="{FF2B5EF4-FFF2-40B4-BE49-F238E27FC236}">
                <a16:creationId xmlns:a16="http://schemas.microsoft.com/office/drawing/2014/main" id="{D3D79646-7B88-4586-BA22-1E1E1394BFB0}"/>
              </a:ext>
            </a:extLst>
          </p:cNvPr>
          <p:cNvPicPr>
            <a:picLocks noChangeAspect="1"/>
          </p:cNvPicPr>
          <p:nvPr/>
        </p:nvPicPr>
        <p:blipFill>
          <a:blip r:embed="rId2"/>
          <a:stretch>
            <a:fillRect/>
          </a:stretch>
        </p:blipFill>
        <p:spPr>
          <a:xfrm>
            <a:off x="1067153" y="1089376"/>
            <a:ext cx="7009695" cy="3394392"/>
          </a:xfrm>
          <a:prstGeom prst="rect">
            <a:avLst/>
          </a:prstGeom>
        </p:spPr>
      </p:pic>
    </p:spTree>
    <p:extLst>
      <p:ext uri="{BB962C8B-B14F-4D97-AF65-F5344CB8AC3E}">
        <p14:creationId xmlns:p14="http://schemas.microsoft.com/office/powerpoint/2010/main" val="3825842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92435-41C9-4FB8-9A2B-805CF26C710B}"/>
              </a:ext>
            </a:extLst>
          </p:cNvPr>
          <p:cNvSpPr>
            <a:spLocks noGrp="1"/>
          </p:cNvSpPr>
          <p:nvPr>
            <p:ph type="title"/>
          </p:nvPr>
        </p:nvSpPr>
        <p:spPr/>
        <p:txBody>
          <a:bodyPr/>
          <a:lstStyle/>
          <a:p>
            <a:r>
              <a:rPr lang="en-US" dirty="0"/>
              <a:t>systemd Targets (Slide 1 of 2)</a:t>
            </a:r>
          </a:p>
        </p:txBody>
      </p:sp>
      <p:sp>
        <p:nvSpPr>
          <p:cNvPr id="3" name="Text Placeholder 2">
            <a:extLst>
              <a:ext uri="{FF2B5EF4-FFF2-40B4-BE49-F238E27FC236}">
                <a16:creationId xmlns:a16="http://schemas.microsoft.com/office/drawing/2014/main" id="{1B237B1F-E0D4-4357-BE44-DC502459A4DA}"/>
              </a:ext>
            </a:extLst>
          </p:cNvPr>
          <p:cNvSpPr>
            <a:spLocks noGrp="1"/>
          </p:cNvSpPr>
          <p:nvPr>
            <p:ph type="body" sz="quarter" idx="13"/>
          </p:nvPr>
        </p:nvSpPr>
        <p:spPr/>
        <p:txBody>
          <a:bodyPr/>
          <a:lstStyle/>
          <a:p>
            <a:r>
              <a:rPr lang="en-US" dirty="0"/>
              <a:t>A method of grouping unit configuration files together.</a:t>
            </a:r>
          </a:p>
        </p:txBody>
      </p:sp>
      <p:sp>
        <p:nvSpPr>
          <p:cNvPr id="4" name="Slide Number Placeholder 3">
            <a:extLst>
              <a:ext uri="{FF2B5EF4-FFF2-40B4-BE49-F238E27FC236}">
                <a16:creationId xmlns:a16="http://schemas.microsoft.com/office/drawing/2014/main" id="{0EB978F1-7948-414B-8640-E07F9744634A}"/>
              </a:ext>
            </a:extLst>
          </p:cNvPr>
          <p:cNvSpPr>
            <a:spLocks noGrp="1"/>
          </p:cNvSpPr>
          <p:nvPr>
            <p:ph type="sldNum" sz="quarter" idx="4"/>
          </p:nvPr>
        </p:nvSpPr>
        <p:spPr/>
        <p:txBody>
          <a:bodyPr/>
          <a:lstStyle/>
          <a:p>
            <a:fld id="{2066355A-084C-D24E-9AD2-7E4FC41EA627}" type="slidenum">
              <a:rPr lang="en-US" smtClean="0"/>
              <a:pPr/>
              <a:t>56</a:t>
            </a:fld>
            <a:endParaRPr lang="en-US" dirty="0"/>
          </a:p>
        </p:txBody>
      </p:sp>
      <p:sp>
        <p:nvSpPr>
          <p:cNvPr id="5" name="Content Placeholder 4">
            <a:extLst>
              <a:ext uri="{FF2B5EF4-FFF2-40B4-BE49-F238E27FC236}">
                <a16:creationId xmlns:a16="http://schemas.microsoft.com/office/drawing/2014/main" id="{FD2BD68A-29B9-4C76-973B-C496CACCF187}"/>
              </a:ext>
            </a:extLst>
          </p:cNvPr>
          <p:cNvSpPr>
            <a:spLocks noGrp="1"/>
          </p:cNvSpPr>
          <p:nvPr>
            <p:ph idx="1"/>
          </p:nvPr>
        </p:nvSpPr>
        <p:spPr/>
        <p:txBody>
          <a:bodyPr/>
          <a:lstStyle/>
          <a:p>
            <a:r>
              <a:rPr lang="en-US" sz="1600" dirty="0"/>
              <a:t>Typically used to represent modes of operation.</a:t>
            </a:r>
          </a:p>
          <a:p>
            <a:r>
              <a:rPr lang="en-US" sz="1600" dirty="0"/>
              <a:t>Each </a:t>
            </a:r>
            <a:r>
              <a:rPr lang="en-US" sz="1600" dirty="0">
                <a:latin typeface="Cutive Mono" panose="020B0604020202020204" charset="0"/>
              </a:rPr>
              <a:t>.target</a:t>
            </a:r>
            <a:r>
              <a:rPr lang="en-US" sz="1600" dirty="0"/>
              <a:t> file determines one of several ways system can operate.</a:t>
            </a:r>
          </a:p>
          <a:p>
            <a:pPr lvl="1"/>
            <a:r>
              <a:rPr lang="en-US" sz="1400" dirty="0"/>
              <a:t>Running with CLI.</a:t>
            </a:r>
          </a:p>
          <a:p>
            <a:pPr lvl="1"/>
            <a:r>
              <a:rPr lang="en-US" sz="1400" dirty="0"/>
              <a:t>Running with GUI.</a:t>
            </a:r>
          </a:p>
          <a:p>
            <a:pPr lvl="1"/>
            <a:r>
              <a:rPr lang="en-US" sz="1400" dirty="0"/>
              <a:t>Shutting down.</a:t>
            </a:r>
          </a:p>
          <a:p>
            <a:pPr lvl="1"/>
            <a:r>
              <a:rPr lang="en-US" sz="1400" dirty="0"/>
              <a:t>And more.</a:t>
            </a:r>
          </a:p>
          <a:p>
            <a:r>
              <a:rPr lang="en-US" sz="1600" dirty="0"/>
              <a:t>Use targets to boot into desired environment.</a:t>
            </a:r>
          </a:p>
          <a:p>
            <a:r>
              <a:rPr lang="en-US" sz="1600" dirty="0"/>
              <a:t>Targets include dependency info.</a:t>
            </a:r>
          </a:p>
          <a:p>
            <a:pPr lvl="1"/>
            <a:r>
              <a:rPr lang="en-US" sz="1400" dirty="0"/>
              <a:t>Required for booting into chosen environment.</a:t>
            </a:r>
          </a:p>
          <a:p>
            <a:pPr lvl="1"/>
            <a:r>
              <a:rPr lang="en-US" sz="1400" dirty="0"/>
              <a:t>Example: </a:t>
            </a:r>
            <a:r>
              <a:rPr lang="en-US" sz="1400" dirty="0">
                <a:latin typeface="Cutive Mono" panose="020B0604020202020204" charset="0"/>
              </a:rPr>
              <a:t>graphical.target</a:t>
            </a:r>
            <a:r>
              <a:rPr lang="en-US" sz="1400" dirty="0"/>
              <a:t> initializes other unit files like </a:t>
            </a:r>
            <a:r>
              <a:rPr lang="en-US" sz="1400" dirty="0">
                <a:latin typeface="Cutive Mono" panose="020B0604020202020204" charset="0"/>
              </a:rPr>
              <a:t>gdm.service</a:t>
            </a:r>
          </a:p>
        </p:txBody>
      </p:sp>
    </p:spTree>
    <p:extLst>
      <p:ext uri="{BB962C8B-B14F-4D97-AF65-F5344CB8AC3E}">
        <p14:creationId xmlns:p14="http://schemas.microsoft.com/office/powerpoint/2010/main" val="868371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4510-DA96-D14B-9F48-0A024937EA44}"/>
              </a:ext>
            </a:extLst>
          </p:cNvPr>
          <p:cNvSpPr>
            <a:spLocks noGrp="1"/>
          </p:cNvSpPr>
          <p:nvPr>
            <p:ph type="title"/>
          </p:nvPr>
        </p:nvSpPr>
        <p:spPr/>
        <p:txBody>
          <a:bodyPr/>
          <a:lstStyle/>
          <a:p>
            <a:r>
              <a:rPr lang="en-US" dirty="0"/>
              <a:t>systemd Targets (Slide 2 of 2)</a:t>
            </a:r>
          </a:p>
        </p:txBody>
      </p:sp>
      <p:sp>
        <p:nvSpPr>
          <p:cNvPr id="3" name="Slide Number Placeholder 2">
            <a:extLst>
              <a:ext uri="{FF2B5EF4-FFF2-40B4-BE49-F238E27FC236}">
                <a16:creationId xmlns:a16="http://schemas.microsoft.com/office/drawing/2014/main" id="{B8FE0104-A728-9D4C-BC4F-D7A1D9818649}"/>
              </a:ext>
            </a:extLst>
          </p:cNvPr>
          <p:cNvSpPr>
            <a:spLocks noGrp="1"/>
          </p:cNvSpPr>
          <p:nvPr>
            <p:ph type="sldNum" sz="quarter" idx="4"/>
          </p:nvPr>
        </p:nvSpPr>
        <p:spPr/>
        <p:txBody>
          <a:bodyPr/>
          <a:lstStyle/>
          <a:p>
            <a:fld id="{2066355A-084C-D24E-9AD2-7E4FC41EA627}" type="slidenum">
              <a:rPr lang="en-US" smtClean="0"/>
              <a:pPr/>
              <a:t>57</a:t>
            </a:fld>
            <a:endParaRPr lang="en-US" dirty="0"/>
          </a:p>
        </p:txBody>
      </p:sp>
      <p:pic>
        <p:nvPicPr>
          <p:cNvPr id="7" name="Picture 6">
            <a:extLst>
              <a:ext uri="{FF2B5EF4-FFF2-40B4-BE49-F238E27FC236}">
                <a16:creationId xmlns:a16="http://schemas.microsoft.com/office/drawing/2014/main" id="{0FD40FDA-15B5-4F82-A058-F620088E5533}"/>
              </a:ext>
            </a:extLst>
          </p:cNvPr>
          <p:cNvPicPr>
            <a:picLocks noChangeAspect="1"/>
          </p:cNvPicPr>
          <p:nvPr/>
        </p:nvPicPr>
        <p:blipFill>
          <a:blip r:embed="rId2"/>
          <a:stretch>
            <a:fillRect/>
          </a:stretch>
        </p:blipFill>
        <p:spPr>
          <a:xfrm>
            <a:off x="1325670" y="1444789"/>
            <a:ext cx="6492661" cy="2557715"/>
          </a:xfrm>
          <a:prstGeom prst="rect">
            <a:avLst/>
          </a:prstGeom>
        </p:spPr>
      </p:pic>
    </p:spTree>
    <p:extLst>
      <p:ext uri="{BB962C8B-B14F-4D97-AF65-F5344CB8AC3E}">
        <p14:creationId xmlns:p14="http://schemas.microsoft.com/office/powerpoint/2010/main" val="3673185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39D013-CFEF-45BD-8327-82FA36F62E78}"/>
              </a:ext>
            </a:extLst>
          </p:cNvPr>
          <p:cNvSpPr>
            <a:spLocks noGrp="1"/>
          </p:cNvSpPr>
          <p:nvPr>
            <p:ph type="title"/>
          </p:nvPr>
        </p:nvSpPr>
        <p:spPr/>
        <p:txBody>
          <a:bodyPr/>
          <a:lstStyle/>
          <a:p>
            <a:r>
              <a:rPr lang="en-US" dirty="0"/>
              <a:t>The </a:t>
            </a:r>
            <a:r>
              <a:rPr lang="en-US" dirty="0">
                <a:latin typeface="Cutive Mono" panose="020B0604020202020204" charset="0"/>
              </a:rPr>
              <a:t>systemctl</a:t>
            </a:r>
            <a:r>
              <a:rPr lang="en-US" dirty="0"/>
              <a:t> Command (Slide 1 of 2)</a:t>
            </a:r>
          </a:p>
        </p:txBody>
      </p:sp>
      <p:sp>
        <p:nvSpPr>
          <p:cNvPr id="3" name="Slide Number Placeholder 2">
            <a:extLst>
              <a:ext uri="{FF2B5EF4-FFF2-40B4-BE49-F238E27FC236}">
                <a16:creationId xmlns:a16="http://schemas.microsoft.com/office/drawing/2014/main" id="{D609B98E-6FA8-4465-84EB-38EFB1517146}"/>
              </a:ext>
            </a:extLst>
          </p:cNvPr>
          <p:cNvSpPr>
            <a:spLocks noGrp="1"/>
          </p:cNvSpPr>
          <p:nvPr>
            <p:ph type="sldNum" sz="quarter" idx="4"/>
          </p:nvPr>
        </p:nvSpPr>
        <p:spPr/>
        <p:txBody>
          <a:bodyPr/>
          <a:lstStyle/>
          <a:p>
            <a:fld id="{2066355A-084C-D24E-9AD2-7E4FC41EA627}" type="slidenum">
              <a:rPr lang="en-US" smtClean="0"/>
              <a:pPr/>
              <a:t>58</a:t>
            </a:fld>
            <a:endParaRPr lang="en-US" dirty="0"/>
          </a:p>
        </p:txBody>
      </p:sp>
      <p:sp>
        <p:nvSpPr>
          <p:cNvPr id="2" name="Content Placeholder 1">
            <a:extLst>
              <a:ext uri="{FF2B5EF4-FFF2-40B4-BE49-F238E27FC236}">
                <a16:creationId xmlns:a16="http://schemas.microsoft.com/office/drawing/2014/main" id="{BC4D7C56-2170-49A3-ABC8-4E44B8134C57}"/>
              </a:ext>
            </a:extLst>
          </p:cNvPr>
          <p:cNvSpPr>
            <a:spLocks noGrp="1"/>
          </p:cNvSpPr>
          <p:nvPr>
            <p:ph idx="1"/>
          </p:nvPr>
        </p:nvSpPr>
        <p:spPr/>
        <p:txBody>
          <a:bodyPr/>
          <a:lstStyle/>
          <a:p>
            <a:r>
              <a:rPr lang="en-US" dirty="0"/>
              <a:t>Used to control </a:t>
            </a:r>
            <a:r>
              <a:rPr lang="en-US" dirty="0" err="1"/>
              <a:t>systemd</a:t>
            </a:r>
            <a:r>
              <a:rPr lang="en-US" dirty="0"/>
              <a:t> </a:t>
            </a:r>
            <a:r>
              <a:rPr lang="en-US" dirty="0" err="1"/>
              <a:t>init</a:t>
            </a:r>
            <a:r>
              <a:rPr lang="en-US" dirty="0"/>
              <a:t> daemon.</a:t>
            </a:r>
          </a:p>
          <a:p>
            <a:endParaRPr lang="en-US" dirty="0"/>
          </a:p>
        </p:txBody>
      </p:sp>
      <p:pic>
        <p:nvPicPr>
          <p:cNvPr id="4" name="Picture 3">
            <a:extLst>
              <a:ext uri="{FF2B5EF4-FFF2-40B4-BE49-F238E27FC236}">
                <a16:creationId xmlns:a16="http://schemas.microsoft.com/office/drawing/2014/main" id="{218B0814-50EC-4265-9D85-FA4BB0FFDC4B}"/>
              </a:ext>
            </a:extLst>
          </p:cNvPr>
          <p:cNvPicPr>
            <a:picLocks noChangeAspect="1"/>
          </p:cNvPicPr>
          <p:nvPr/>
        </p:nvPicPr>
        <p:blipFill>
          <a:blip r:embed="rId2"/>
          <a:stretch>
            <a:fillRect/>
          </a:stretch>
        </p:blipFill>
        <p:spPr>
          <a:xfrm>
            <a:off x="1131830" y="1397000"/>
            <a:ext cx="6880339" cy="3331753"/>
          </a:xfrm>
          <a:prstGeom prst="rect">
            <a:avLst/>
          </a:prstGeom>
        </p:spPr>
      </p:pic>
    </p:spTree>
    <p:extLst>
      <p:ext uri="{BB962C8B-B14F-4D97-AF65-F5344CB8AC3E}">
        <p14:creationId xmlns:p14="http://schemas.microsoft.com/office/powerpoint/2010/main" val="2000918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DAB8A-06FC-478B-8857-B42E66312E47}"/>
              </a:ext>
            </a:extLst>
          </p:cNvPr>
          <p:cNvSpPr>
            <a:spLocks noGrp="1"/>
          </p:cNvSpPr>
          <p:nvPr>
            <p:ph type="title"/>
          </p:nvPr>
        </p:nvSpPr>
        <p:spPr/>
        <p:txBody>
          <a:bodyPr/>
          <a:lstStyle/>
          <a:p>
            <a:r>
              <a:rPr lang="en-US" dirty="0"/>
              <a:t>The </a:t>
            </a:r>
            <a:r>
              <a:rPr lang="en-US" dirty="0">
                <a:latin typeface="Cutive Mono" panose="020B0604020202020204" charset="0"/>
              </a:rPr>
              <a:t>systemctl</a:t>
            </a:r>
            <a:r>
              <a:rPr lang="en-US" dirty="0"/>
              <a:t> Command (Slide 2 of 2)</a:t>
            </a:r>
          </a:p>
        </p:txBody>
      </p:sp>
      <p:sp>
        <p:nvSpPr>
          <p:cNvPr id="4" name="Slide Number Placeholder 3">
            <a:extLst>
              <a:ext uri="{FF2B5EF4-FFF2-40B4-BE49-F238E27FC236}">
                <a16:creationId xmlns:a16="http://schemas.microsoft.com/office/drawing/2014/main" id="{237DE2E9-DD40-45BD-BC62-BE54FB2AE3DE}"/>
              </a:ext>
            </a:extLst>
          </p:cNvPr>
          <p:cNvSpPr>
            <a:spLocks noGrp="1"/>
          </p:cNvSpPr>
          <p:nvPr>
            <p:ph type="sldNum" sz="quarter" idx="4"/>
          </p:nvPr>
        </p:nvSpPr>
        <p:spPr/>
        <p:txBody>
          <a:bodyPr/>
          <a:lstStyle/>
          <a:p>
            <a:fld id="{2066355A-084C-D24E-9AD2-7E4FC41EA627}" type="slidenum">
              <a:rPr lang="en-US" smtClean="0"/>
              <a:pPr/>
              <a:t>59</a:t>
            </a:fld>
            <a:endParaRPr lang="en-US" dirty="0"/>
          </a:p>
        </p:txBody>
      </p:sp>
      <p:graphicFrame>
        <p:nvGraphicFramePr>
          <p:cNvPr id="7" name="Group 23">
            <a:extLst>
              <a:ext uri="{FF2B5EF4-FFF2-40B4-BE49-F238E27FC236}">
                <a16:creationId xmlns:a16="http://schemas.microsoft.com/office/drawing/2014/main" id="{030899BA-7A19-41C3-B3F0-750D4D29FDF9}"/>
              </a:ext>
            </a:extLst>
          </p:cNvPr>
          <p:cNvGraphicFramePr>
            <a:graphicFrameLocks noGrp="1"/>
          </p:cNvGraphicFramePr>
          <p:nvPr>
            <p:extLst>
              <p:ext uri="{D42A27DB-BD31-4B8C-83A1-F6EECF244321}">
                <p14:modId xmlns:p14="http://schemas.microsoft.com/office/powerpoint/2010/main" val="3886685162"/>
              </p:ext>
            </p:extLst>
          </p:nvPr>
        </p:nvGraphicFramePr>
        <p:xfrm>
          <a:off x="1308149" y="1187450"/>
          <a:ext cx="6523121" cy="3048000"/>
        </p:xfrm>
        <a:graphic>
          <a:graphicData uri="http://schemas.openxmlformats.org/drawingml/2006/table">
            <a:tbl>
              <a:tblPr/>
              <a:tblGrid>
                <a:gridCol w="2175711">
                  <a:extLst>
                    <a:ext uri="{9D8B030D-6E8A-4147-A177-3AD203B41FA5}">
                      <a16:colId xmlns:a16="http://schemas.microsoft.com/office/drawing/2014/main" val="20000"/>
                    </a:ext>
                  </a:extLst>
                </a:gridCol>
                <a:gridCol w="4347410">
                  <a:extLst>
                    <a:ext uri="{9D8B030D-6E8A-4147-A177-3AD203B41FA5}">
                      <a16:colId xmlns:a16="http://schemas.microsoft.com/office/drawing/2014/main" val="20001"/>
                    </a:ext>
                  </a:extLst>
                </a:gridCol>
              </a:tblGrid>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Subcommand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status {service}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Retrieve service status.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656889224"/>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enable {service}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Enable service to start on boot.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disable {service}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Disable service so it doesn't start on boot.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start {service}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Activate service immediately.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stop {service}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Deactivate service immediately.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963427194"/>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restart {service}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Restart service immediately.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23568490"/>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set-default {target}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Set default target for system to use on boot.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49448149"/>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isolate {target}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Force system to immediately change to target.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08146370"/>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mask {unit file}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Prevent unit file from being enabled or activated.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38388842"/>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daemon-reload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Reload daemon and all unit files.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51369334"/>
                  </a:ext>
                </a:extLst>
              </a:tr>
            </a:tbl>
          </a:graphicData>
        </a:graphic>
      </p:graphicFrame>
    </p:spTree>
    <p:extLst>
      <p:ext uri="{BB962C8B-B14F-4D97-AF65-F5344CB8AC3E}">
        <p14:creationId xmlns:p14="http://schemas.microsoft.com/office/powerpoint/2010/main" val="328808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9D26-68E1-4563-A9DE-AFBAAA18F790}"/>
              </a:ext>
            </a:extLst>
          </p:cNvPr>
          <p:cNvSpPr>
            <a:spLocks noGrp="1"/>
          </p:cNvSpPr>
          <p:nvPr>
            <p:ph type="title"/>
          </p:nvPr>
        </p:nvSpPr>
        <p:spPr/>
        <p:txBody>
          <a:bodyPr/>
          <a:lstStyle/>
          <a:p>
            <a:r>
              <a:rPr lang="en-US" dirty="0"/>
              <a:t>The </a:t>
            </a:r>
            <a:r>
              <a:rPr lang="en-US" dirty="0">
                <a:latin typeface="Cutive Mono" panose="020B0604020202020204" charset="0"/>
              </a:rPr>
              <a:t>/etc/timezone</a:t>
            </a:r>
            <a:r>
              <a:rPr lang="en-US" dirty="0"/>
              <a:t> File</a:t>
            </a:r>
          </a:p>
        </p:txBody>
      </p:sp>
      <p:sp>
        <p:nvSpPr>
          <p:cNvPr id="3" name="Slide Number Placeholder 2">
            <a:extLst>
              <a:ext uri="{FF2B5EF4-FFF2-40B4-BE49-F238E27FC236}">
                <a16:creationId xmlns:a16="http://schemas.microsoft.com/office/drawing/2014/main" id="{C8F321BA-ACAE-428F-9C9A-B9530F809357}"/>
              </a:ext>
            </a:extLst>
          </p:cNvPr>
          <p:cNvSpPr>
            <a:spLocks noGrp="1"/>
          </p:cNvSpPr>
          <p:nvPr>
            <p:ph type="sldNum" sz="quarter" idx="4"/>
          </p:nvPr>
        </p:nvSpPr>
        <p:spPr/>
        <p:txBody>
          <a:bodyPr/>
          <a:lstStyle/>
          <a:p>
            <a:fld id="{2066355A-084C-D24E-9AD2-7E4FC41EA627}" type="slidenum">
              <a:rPr lang="en-US" smtClean="0"/>
              <a:pPr/>
              <a:t>6</a:t>
            </a:fld>
            <a:endParaRPr lang="en-US" dirty="0"/>
          </a:p>
        </p:txBody>
      </p:sp>
      <p:sp>
        <p:nvSpPr>
          <p:cNvPr id="4" name="Content Placeholder 3">
            <a:extLst>
              <a:ext uri="{FF2B5EF4-FFF2-40B4-BE49-F238E27FC236}">
                <a16:creationId xmlns:a16="http://schemas.microsoft.com/office/drawing/2014/main" id="{A360D045-CB50-489B-AA33-F2395AD15AE8}"/>
              </a:ext>
            </a:extLst>
          </p:cNvPr>
          <p:cNvSpPr>
            <a:spLocks noGrp="1"/>
          </p:cNvSpPr>
          <p:nvPr>
            <p:ph idx="1"/>
          </p:nvPr>
        </p:nvSpPr>
        <p:spPr/>
        <p:txBody>
          <a:bodyPr/>
          <a:lstStyle/>
          <a:p>
            <a:r>
              <a:rPr lang="en-US" dirty="0"/>
              <a:t>Used in Debian-based distros.</a:t>
            </a:r>
          </a:p>
          <a:p>
            <a:r>
              <a:rPr lang="en-US" dirty="0"/>
              <a:t>Displays current system time zone.</a:t>
            </a:r>
          </a:p>
          <a:p>
            <a:r>
              <a:rPr lang="en-US" dirty="0"/>
              <a:t>Lists zone by region structure in </a:t>
            </a:r>
            <a:r>
              <a:rPr lang="en-US" dirty="0">
                <a:latin typeface="Cutive Mono" panose="020B0604020202020204" charset="0"/>
              </a:rPr>
              <a:t>/usr/share/zoneinfo</a:t>
            </a:r>
          </a:p>
          <a:p>
            <a:pPr lvl="1"/>
            <a:r>
              <a:rPr lang="en-US" dirty="0"/>
              <a:t>Example: </a:t>
            </a:r>
            <a:r>
              <a:rPr lang="en-US" dirty="0">
                <a:latin typeface="Cutive Mono" panose="020B0604020202020204" charset="0"/>
              </a:rPr>
              <a:t>Europe/Berlin</a:t>
            </a:r>
          </a:p>
        </p:txBody>
      </p:sp>
    </p:spTree>
    <p:extLst>
      <p:ext uri="{BB962C8B-B14F-4D97-AF65-F5344CB8AC3E}">
        <p14:creationId xmlns:p14="http://schemas.microsoft.com/office/powerpoint/2010/main" val="2746486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1C66A-C546-468B-BB02-6C6D38B1B64E}"/>
              </a:ext>
            </a:extLst>
          </p:cNvPr>
          <p:cNvSpPr>
            <a:spLocks noGrp="1"/>
          </p:cNvSpPr>
          <p:nvPr>
            <p:ph type="title"/>
          </p:nvPr>
        </p:nvSpPr>
        <p:spPr/>
        <p:txBody>
          <a:bodyPr/>
          <a:lstStyle/>
          <a:p>
            <a:r>
              <a:rPr lang="en-US" dirty="0"/>
              <a:t>Example of Switching Targets</a:t>
            </a:r>
          </a:p>
        </p:txBody>
      </p:sp>
      <p:sp>
        <p:nvSpPr>
          <p:cNvPr id="3" name="Slide Number Placeholder 2">
            <a:extLst>
              <a:ext uri="{FF2B5EF4-FFF2-40B4-BE49-F238E27FC236}">
                <a16:creationId xmlns:a16="http://schemas.microsoft.com/office/drawing/2014/main" id="{93980495-BCBC-4FDE-9864-2D4C16780EB4}"/>
              </a:ext>
            </a:extLst>
          </p:cNvPr>
          <p:cNvSpPr>
            <a:spLocks noGrp="1"/>
          </p:cNvSpPr>
          <p:nvPr>
            <p:ph type="sldNum" sz="quarter" idx="4"/>
          </p:nvPr>
        </p:nvSpPr>
        <p:spPr/>
        <p:txBody>
          <a:bodyPr/>
          <a:lstStyle/>
          <a:p>
            <a:fld id="{2066355A-084C-D24E-9AD2-7E4FC41EA627}" type="slidenum">
              <a:rPr lang="en-US" smtClean="0"/>
              <a:pPr/>
              <a:t>60</a:t>
            </a:fld>
            <a:endParaRPr lang="en-US" dirty="0"/>
          </a:p>
        </p:txBody>
      </p:sp>
      <p:sp>
        <p:nvSpPr>
          <p:cNvPr id="4" name="Content Placeholder 3">
            <a:extLst>
              <a:ext uri="{FF2B5EF4-FFF2-40B4-BE49-F238E27FC236}">
                <a16:creationId xmlns:a16="http://schemas.microsoft.com/office/drawing/2014/main" id="{BC2C5E1F-7573-4750-9D41-5694DB0FA5C9}"/>
              </a:ext>
            </a:extLst>
          </p:cNvPr>
          <p:cNvSpPr>
            <a:spLocks noGrp="1"/>
          </p:cNvSpPr>
          <p:nvPr>
            <p:ph idx="1"/>
          </p:nvPr>
        </p:nvSpPr>
        <p:spPr/>
        <p:txBody>
          <a:bodyPr/>
          <a:lstStyle/>
          <a:p>
            <a:r>
              <a:rPr lang="en-US" dirty="0"/>
              <a:t>You might want to work with GUI temporarily, but return to CLI after.</a:t>
            </a:r>
          </a:p>
          <a:p>
            <a:r>
              <a:rPr lang="en-US" dirty="0"/>
              <a:t>Process:</a:t>
            </a:r>
          </a:p>
          <a:p>
            <a:pPr marL="685800" lvl="1" indent="-342900">
              <a:buFont typeface="+mj-lt"/>
              <a:buAutoNum type="arabicPeriod"/>
            </a:pPr>
            <a:r>
              <a:rPr lang="en-US" dirty="0"/>
              <a:t>Start to </a:t>
            </a:r>
            <a:r>
              <a:rPr lang="en-US" dirty="0">
                <a:latin typeface="Cutive Mono" panose="020B0604020202020204" charset="0"/>
              </a:rPr>
              <a:t>multi-user.target</a:t>
            </a:r>
            <a:r>
              <a:rPr lang="en-US" dirty="0"/>
              <a:t> by default.</a:t>
            </a:r>
          </a:p>
          <a:p>
            <a:pPr marL="685800" lvl="1" indent="-342900">
              <a:buFont typeface="+mj-lt"/>
              <a:buAutoNum type="arabicPeriod"/>
            </a:pPr>
            <a:r>
              <a:rPr lang="en-US" dirty="0"/>
              <a:t>Log on to CLI and switch to GUI: </a:t>
            </a:r>
            <a:r>
              <a:rPr lang="en-US" dirty="0">
                <a:latin typeface="Cutive Mono" panose="020B0604020202020204" charset="0"/>
              </a:rPr>
              <a:t>systemctl isolate graphical.target</a:t>
            </a:r>
          </a:p>
          <a:p>
            <a:pPr marL="685800" lvl="1" indent="-342900">
              <a:buFont typeface="+mj-lt"/>
              <a:buAutoNum type="arabicPeriod"/>
            </a:pPr>
            <a:r>
              <a:rPr lang="en-US" dirty="0"/>
              <a:t>Complete admin tasks.</a:t>
            </a:r>
          </a:p>
          <a:p>
            <a:pPr marL="685800" lvl="1" indent="-342900">
              <a:buFont typeface="+mj-lt"/>
              <a:buAutoNum type="arabicPeriod"/>
            </a:pPr>
            <a:r>
              <a:rPr lang="en-US" dirty="0"/>
              <a:t>Return to CLI: </a:t>
            </a:r>
            <a:r>
              <a:rPr lang="en-US" dirty="0">
                <a:latin typeface="Cutive Mono" panose="020B0604020202020204" charset="0"/>
              </a:rPr>
              <a:t>systemctl isolate multi-user.target</a:t>
            </a:r>
          </a:p>
        </p:txBody>
      </p:sp>
    </p:spTree>
    <p:extLst>
      <p:ext uri="{BB962C8B-B14F-4D97-AF65-F5344CB8AC3E}">
        <p14:creationId xmlns:p14="http://schemas.microsoft.com/office/powerpoint/2010/main" val="2439764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4AA4-B681-42C0-B04A-6E24ED842A1D}"/>
              </a:ext>
            </a:extLst>
          </p:cNvPr>
          <p:cNvSpPr>
            <a:spLocks noGrp="1"/>
          </p:cNvSpPr>
          <p:nvPr>
            <p:ph type="title"/>
          </p:nvPr>
        </p:nvSpPr>
        <p:spPr/>
        <p:txBody>
          <a:bodyPr/>
          <a:lstStyle/>
          <a:p>
            <a:r>
              <a:rPr lang="en-US" dirty="0"/>
              <a:t>SysVinit and Runlevels</a:t>
            </a:r>
          </a:p>
        </p:txBody>
      </p:sp>
      <p:sp>
        <p:nvSpPr>
          <p:cNvPr id="3" name="Slide Number Placeholder 2">
            <a:extLst>
              <a:ext uri="{FF2B5EF4-FFF2-40B4-BE49-F238E27FC236}">
                <a16:creationId xmlns:a16="http://schemas.microsoft.com/office/drawing/2014/main" id="{4B5198EE-92A9-4E32-AD69-319170FDF634}"/>
              </a:ext>
            </a:extLst>
          </p:cNvPr>
          <p:cNvSpPr>
            <a:spLocks noGrp="1"/>
          </p:cNvSpPr>
          <p:nvPr>
            <p:ph type="sldNum" sz="quarter" idx="4"/>
          </p:nvPr>
        </p:nvSpPr>
        <p:spPr/>
        <p:txBody>
          <a:bodyPr/>
          <a:lstStyle/>
          <a:p>
            <a:fld id="{2066355A-084C-D24E-9AD2-7E4FC41EA627}" type="slidenum">
              <a:rPr lang="en-US" smtClean="0"/>
              <a:pPr/>
              <a:t>61</a:t>
            </a:fld>
            <a:endParaRPr lang="en-US" dirty="0"/>
          </a:p>
        </p:txBody>
      </p:sp>
      <p:sp>
        <p:nvSpPr>
          <p:cNvPr id="4" name="Content Placeholder 3">
            <a:extLst>
              <a:ext uri="{FF2B5EF4-FFF2-40B4-BE49-F238E27FC236}">
                <a16:creationId xmlns:a16="http://schemas.microsoft.com/office/drawing/2014/main" id="{571A8074-108C-4E98-A7E6-1E9B0A80F680}"/>
              </a:ext>
            </a:extLst>
          </p:cNvPr>
          <p:cNvSpPr>
            <a:spLocks noGrp="1"/>
          </p:cNvSpPr>
          <p:nvPr>
            <p:ph idx="1"/>
          </p:nvPr>
        </p:nvSpPr>
        <p:spPr/>
        <p:txBody>
          <a:bodyPr/>
          <a:lstStyle/>
          <a:p>
            <a:r>
              <a:rPr lang="en-US" dirty="0"/>
              <a:t>SysVinit is older init method superseded by systemd.</a:t>
            </a:r>
          </a:p>
          <a:p>
            <a:r>
              <a:rPr lang="en-US" dirty="0"/>
              <a:t>Some distros still support it.</a:t>
            </a:r>
          </a:p>
          <a:p>
            <a:r>
              <a:rPr lang="en-US" dirty="0"/>
              <a:t>Provides tools to manage services and state of system.</a:t>
            </a:r>
          </a:p>
          <a:p>
            <a:r>
              <a:rPr lang="en-US" dirty="0"/>
              <a:t>Includes runlevels.</a:t>
            </a:r>
          </a:p>
          <a:p>
            <a:pPr lvl="1"/>
            <a:r>
              <a:rPr lang="en-US" dirty="0"/>
              <a:t>Similar to systemd targets.</a:t>
            </a:r>
          </a:p>
          <a:p>
            <a:pPr lvl="1"/>
            <a:r>
              <a:rPr lang="en-US" dirty="0"/>
              <a:t>Control state of system.</a:t>
            </a:r>
          </a:p>
          <a:p>
            <a:pPr lvl="1"/>
            <a:r>
              <a:rPr lang="en-US" dirty="0"/>
              <a:t>Determine what daemons run.</a:t>
            </a:r>
          </a:p>
          <a:p>
            <a:pPr lvl="1"/>
            <a:r>
              <a:rPr lang="en-US" dirty="0"/>
              <a:t>You can change runlevel and set a default.</a:t>
            </a:r>
          </a:p>
        </p:txBody>
      </p:sp>
    </p:spTree>
    <p:extLst>
      <p:ext uri="{BB962C8B-B14F-4D97-AF65-F5344CB8AC3E}">
        <p14:creationId xmlns:p14="http://schemas.microsoft.com/office/powerpoint/2010/main" val="2921431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70D8-7F27-406C-AB05-663296B3D6CE}"/>
              </a:ext>
            </a:extLst>
          </p:cNvPr>
          <p:cNvSpPr>
            <a:spLocks noGrp="1"/>
          </p:cNvSpPr>
          <p:nvPr>
            <p:ph type="title"/>
          </p:nvPr>
        </p:nvSpPr>
        <p:spPr/>
        <p:txBody>
          <a:bodyPr/>
          <a:lstStyle/>
          <a:p>
            <a:r>
              <a:rPr lang="en-US" dirty="0"/>
              <a:t>Runlevels vs. Targets</a:t>
            </a:r>
          </a:p>
        </p:txBody>
      </p:sp>
      <p:sp>
        <p:nvSpPr>
          <p:cNvPr id="3" name="Slide Number Placeholder 2">
            <a:extLst>
              <a:ext uri="{FF2B5EF4-FFF2-40B4-BE49-F238E27FC236}">
                <a16:creationId xmlns:a16="http://schemas.microsoft.com/office/drawing/2014/main" id="{AA15BD25-B97F-4762-9488-8C06C1822B1F}"/>
              </a:ext>
            </a:extLst>
          </p:cNvPr>
          <p:cNvSpPr>
            <a:spLocks noGrp="1"/>
          </p:cNvSpPr>
          <p:nvPr>
            <p:ph type="sldNum" sz="quarter" idx="4"/>
          </p:nvPr>
        </p:nvSpPr>
        <p:spPr/>
        <p:txBody>
          <a:bodyPr/>
          <a:lstStyle/>
          <a:p>
            <a:fld id="{2066355A-084C-D24E-9AD2-7E4FC41EA627}" type="slidenum">
              <a:rPr lang="en-US" smtClean="0"/>
              <a:pPr/>
              <a:t>62</a:t>
            </a:fld>
            <a:endParaRPr lang="en-US" dirty="0"/>
          </a:p>
        </p:txBody>
      </p:sp>
      <p:graphicFrame>
        <p:nvGraphicFramePr>
          <p:cNvPr id="5" name="Group 23">
            <a:extLst>
              <a:ext uri="{FF2B5EF4-FFF2-40B4-BE49-F238E27FC236}">
                <a16:creationId xmlns:a16="http://schemas.microsoft.com/office/drawing/2014/main" id="{7D48145D-2D1D-45DE-94FB-0145CC282C93}"/>
              </a:ext>
            </a:extLst>
          </p:cNvPr>
          <p:cNvGraphicFramePr>
            <a:graphicFrameLocks noGrp="1"/>
          </p:cNvGraphicFramePr>
          <p:nvPr>
            <p:extLst>
              <p:ext uri="{D42A27DB-BD31-4B8C-83A1-F6EECF244321}">
                <p14:modId xmlns:p14="http://schemas.microsoft.com/office/powerpoint/2010/main" val="2861150810"/>
              </p:ext>
            </p:extLst>
          </p:nvPr>
        </p:nvGraphicFramePr>
        <p:xfrm>
          <a:off x="646067" y="1108710"/>
          <a:ext cx="7847285" cy="2926080"/>
        </p:xfrm>
        <a:graphic>
          <a:graphicData uri="http://schemas.openxmlformats.org/drawingml/2006/table">
            <a:tbl>
              <a:tblPr/>
              <a:tblGrid>
                <a:gridCol w="1830618">
                  <a:extLst>
                    <a:ext uri="{9D8B030D-6E8A-4147-A177-3AD203B41FA5}">
                      <a16:colId xmlns:a16="http://schemas.microsoft.com/office/drawing/2014/main" val="20000"/>
                    </a:ext>
                  </a:extLst>
                </a:gridCol>
                <a:gridCol w="2143331">
                  <a:extLst>
                    <a:ext uri="{9D8B030D-6E8A-4147-A177-3AD203B41FA5}">
                      <a16:colId xmlns:a16="http://schemas.microsoft.com/office/drawing/2014/main" val="20001"/>
                    </a:ext>
                  </a:extLst>
                </a:gridCol>
                <a:gridCol w="3873336">
                  <a:extLst>
                    <a:ext uri="{9D8B030D-6E8A-4147-A177-3AD203B41FA5}">
                      <a16:colId xmlns:a16="http://schemas.microsoft.com/office/drawing/2014/main" val="3353558708"/>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SysVinit Runlevel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systemd Target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0</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poweroff.target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Shuts down system.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rescue.target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Starts single-user mode.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2</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multi-user.target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Starts multi-user mode without remote networking.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3</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multi-user.target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Starts multi-user mode with networking.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679588535"/>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4</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multi-user.target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Not used.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507508715"/>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5</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graphical.target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Starts multi-user mode with networking and GUI.</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26665195"/>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6</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reboot.target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Reboots system.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5286047"/>
                  </a:ext>
                </a:extLst>
              </a:tr>
            </a:tbl>
          </a:graphicData>
        </a:graphic>
      </p:graphicFrame>
    </p:spTree>
    <p:extLst>
      <p:ext uri="{BB962C8B-B14F-4D97-AF65-F5344CB8AC3E}">
        <p14:creationId xmlns:p14="http://schemas.microsoft.com/office/powerpoint/2010/main" val="1830897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1851-4747-4061-91FE-FF9D13D1D889}"/>
              </a:ext>
            </a:extLst>
          </p:cNvPr>
          <p:cNvSpPr>
            <a:spLocks noGrp="1"/>
          </p:cNvSpPr>
          <p:nvPr>
            <p:ph type="title"/>
          </p:nvPr>
        </p:nvSpPr>
        <p:spPr/>
        <p:txBody>
          <a:bodyPr/>
          <a:lstStyle/>
          <a:p>
            <a:r>
              <a:rPr lang="en-US" dirty="0"/>
              <a:t>The </a:t>
            </a:r>
            <a:r>
              <a:rPr lang="en-US" dirty="0">
                <a:latin typeface="Cutive Mono" panose="020B0604020202020204" charset="0"/>
              </a:rPr>
              <a:t>telinit</a:t>
            </a:r>
            <a:r>
              <a:rPr lang="en-US" dirty="0"/>
              <a:t> and </a:t>
            </a:r>
            <a:r>
              <a:rPr lang="en-US" dirty="0">
                <a:latin typeface="Cutive Mono" panose="020B0604020202020204" charset="0"/>
              </a:rPr>
              <a:t>runlevel</a:t>
            </a:r>
            <a:r>
              <a:rPr lang="en-US" dirty="0"/>
              <a:t> Commands</a:t>
            </a:r>
          </a:p>
        </p:txBody>
      </p:sp>
      <p:sp>
        <p:nvSpPr>
          <p:cNvPr id="3" name="Slide Number Placeholder 2">
            <a:extLst>
              <a:ext uri="{FF2B5EF4-FFF2-40B4-BE49-F238E27FC236}">
                <a16:creationId xmlns:a16="http://schemas.microsoft.com/office/drawing/2014/main" id="{66956947-8314-4104-BEDA-287F25580575}"/>
              </a:ext>
            </a:extLst>
          </p:cNvPr>
          <p:cNvSpPr>
            <a:spLocks noGrp="1"/>
          </p:cNvSpPr>
          <p:nvPr>
            <p:ph type="sldNum" sz="quarter" idx="4"/>
          </p:nvPr>
        </p:nvSpPr>
        <p:spPr/>
        <p:txBody>
          <a:bodyPr/>
          <a:lstStyle/>
          <a:p>
            <a:fld id="{2066355A-084C-D24E-9AD2-7E4FC41EA627}" type="slidenum">
              <a:rPr lang="en-US" smtClean="0"/>
              <a:pPr/>
              <a:t>63</a:t>
            </a:fld>
            <a:endParaRPr lang="en-US" dirty="0"/>
          </a:p>
        </p:txBody>
      </p:sp>
      <p:sp>
        <p:nvSpPr>
          <p:cNvPr id="4" name="Content Placeholder 3">
            <a:extLst>
              <a:ext uri="{FF2B5EF4-FFF2-40B4-BE49-F238E27FC236}">
                <a16:creationId xmlns:a16="http://schemas.microsoft.com/office/drawing/2014/main" id="{C0CAC0A0-7DF3-42A4-8E9A-D9E8DB56C8AD}"/>
              </a:ext>
            </a:extLst>
          </p:cNvPr>
          <p:cNvSpPr>
            <a:spLocks noGrp="1"/>
          </p:cNvSpPr>
          <p:nvPr>
            <p:ph idx="1"/>
          </p:nvPr>
        </p:nvSpPr>
        <p:spPr/>
        <p:txBody>
          <a:bodyPr/>
          <a:lstStyle/>
          <a:p>
            <a:r>
              <a:rPr lang="en-US" dirty="0">
                <a:latin typeface="Cutive Mono" panose="020B0604020202020204" charset="0"/>
              </a:rPr>
              <a:t>telinit</a:t>
            </a:r>
            <a:r>
              <a:rPr lang="en-US" dirty="0"/>
              <a:t> enables you to switch current runlevel.</a:t>
            </a:r>
          </a:p>
          <a:p>
            <a:pPr lvl="1"/>
            <a:r>
              <a:rPr lang="en-US" dirty="0"/>
              <a:t>Will be translated to target request on systemd.</a:t>
            </a:r>
          </a:p>
          <a:p>
            <a:r>
              <a:rPr lang="en-US" dirty="0">
                <a:latin typeface="Cutive Mono" panose="020B0604020202020204" charset="0"/>
              </a:rPr>
              <a:t>runlevel</a:t>
            </a:r>
            <a:r>
              <a:rPr lang="en-US" dirty="0"/>
              <a:t> command prints previous and current runlevel.</a:t>
            </a:r>
          </a:p>
          <a:p>
            <a:pPr lvl="1"/>
            <a:r>
              <a:rPr lang="en-US" dirty="0"/>
              <a:t>Separated by a space.</a:t>
            </a:r>
          </a:p>
        </p:txBody>
      </p:sp>
    </p:spTree>
    <p:extLst>
      <p:ext uri="{BB962C8B-B14F-4D97-AF65-F5344CB8AC3E}">
        <p14:creationId xmlns:p14="http://schemas.microsoft.com/office/powerpoint/2010/main" val="3902932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9BF7-98A3-4497-9693-172C0FA44A54}"/>
              </a:ext>
            </a:extLst>
          </p:cNvPr>
          <p:cNvSpPr>
            <a:spLocks noGrp="1"/>
          </p:cNvSpPr>
          <p:nvPr>
            <p:ph type="title"/>
          </p:nvPr>
        </p:nvSpPr>
        <p:spPr/>
        <p:txBody>
          <a:bodyPr/>
          <a:lstStyle/>
          <a:p>
            <a:r>
              <a:rPr lang="en-US" dirty="0"/>
              <a:t>The </a:t>
            </a:r>
            <a:r>
              <a:rPr lang="en-US" dirty="0">
                <a:latin typeface="Cutive Mono" panose="020B0604020202020204" charset="0"/>
              </a:rPr>
              <a:t>/etc/inittab</a:t>
            </a:r>
            <a:r>
              <a:rPr lang="en-US" dirty="0"/>
              <a:t> File</a:t>
            </a:r>
          </a:p>
        </p:txBody>
      </p:sp>
      <p:sp>
        <p:nvSpPr>
          <p:cNvPr id="3" name="Slide Number Placeholder 2">
            <a:extLst>
              <a:ext uri="{FF2B5EF4-FFF2-40B4-BE49-F238E27FC236}">
                <a16:creationId xmlns:a16="http://schemas.microsoft.com/office/drawing/2014/main" id="{FA14744D-13E1-407E-9183-12A4F788B427}"/>
              </a:ext>
            </a:extLst>
          </p:cNvPr>
          <p:cNvSpPr>
            <a:spLocks noGrp="1"/>
          </p:cNvSpPr>
          <p:nvPr>
            <p:ph type="sldNum" sz="quarter" idx="4"/>
          </p:nvPr>
        </p:nvSpPr>
        <p:spPr/>
        <p:txBody>
          <a:bodyPr/>
          <a:lstStyle/>
          <a:p>
            <a:fld id="{2066355A-084C-D24E-9AD2-7E4FC41EA627}" type="slidenum">
              <a:rPr lang="en-US" smtClean="0"/>
              <a:pPr/>
              <a:t>64</a:t>
            </a:fld>
            <a:endParaRPr lang="en-US" dirty="0"/>
          </a:p>
        </p:txBody>
      </p:sp>
      <p:sp>
        <p:nvSpPr>
          <p:cNvPr id="4" name="Content Placeholder 3">
            <a:extLst>
              <a:ext uri="{FF2B5EF4-FFF2-40B4-BE49-F238E27FC236}">
                <a16:creationId xmlns:a16="http://schemas.microsoft.com/office/drawing/2014/main" id="{41C44131-A846-4C9A-8F16-AF826D185C3F}"/>
              </a:ext>
            </a:extLst>
          </p:cNvPr>
          <p:cNvSpPr>
            <a:spLocks noGrp="1"/>
          </p:cNvSpPr>
          <p:nvPr>
            <p:ph idx="1"/>
          </p:nvPr>
        </p:nvSpPr>
        <p:spPr/>
        <p:txBody>
          <a:bodyPr/>
          <a:lstStyle/>
          <a:p>
            <a:r>
              <a:rPr lang="en-US" dirty="0"/>
              <a:t>Stores details of processes related to SysVinit.</a:t>
            </a:r>
          </a:p>
          <a:p>
            <a:r>
              <a:rPr lang="en-US" dirty="0"/>
              <a:t>Stores details of runlevels.</a:t>
            </a:r>
          </a:p>
          <a:p>
            <a:r>
              <a:rPr lang="en-US" dirty="0"/>
              <a:t>The init daemon reads from file to determine:</a:t>
            </a:r>
          </a:p>
          <a:p>
            <a:pPr lvl="1"/>
            <a:r>
              <a:rPr lang="en-US" dirty="0"/>
              <a:t>What runlevel to boot.</a:t>
            </a:r>
          </a:p>
          <a:p>
            <a:pPr lvl="1"/>
            <a:r>
              <a:rPr lang="en-US" dirty="0"/>
              <a:t>What daemons to start.</a:t>
            </a:r>
          </a:p>
          <a:p>
            <a:pPr lvl="1"/>
            <a:r>
              <a:rPr lang="en-US" dirty="0"/>
              <a:t>What to do if runlevel changes.</a:t>
            </a:r>
          </a:p>
          <a:p>
            <a:r>
              <a:rPr lang="en-US" dirty="0"/>
              <a:t>Entry format:</a:t>
            </a:r>
          </a:p>
          <a:p>
            <a:pPr marL="342900" lvl="1" indent="0">
              <a:buNone/>
            </a:pPr>
            <a:r>
              <a:rPr lang="en-US" dirty="0">
                <a:latin typeface="Cutive Mono" panose="020B0604020202020204" charset="0"/>
              </a:rPr>
              <a:t>id:rstate:action:process</a:t>
            </a:r>
          </a:p>
        </p:txBody>
      </p:sp>
    </p:spTree>
    <p:extLst>
      <p:ext uri="{BB962C8B-B14F-4D97-AF65-F5344CB8AC3E}">
        <p14:creationId xmlns:p14="http://schemas.microsoft.com/office/powerpoint/2010/main" val="1850005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9299-726C-4DD8-904D-54FED38B62C4}"/>
              </a:ext>
            </a:extLst>
          </p:cNvPr>
          <p:cNvSpPr>
            <a:spLocks noGrp="1"/>
          </p:cNvSpPr>
          <p:nvPr>
            <p:ph type="title"/>
          </p:nvPr>
        </p:nvSpPr>
        <p:spPr/>
        <p:txBody>
          <a:bodyPr/>
          <a:lstStyle/>
          <a:p>
            <a:r>
              <a:rPr lang="en-US" dirty="0"/>
              <a:t>The </a:t>
            </a:r>
            <a:r>
              <a:rPr lang="en-US" dirty="0">
                <a:latin typeface="Cutive Mono" panose="020B0604020202020204" charset="0"/>
              </a:rPr>
              <a:t>/etc/init.d/</a:t>
            </a:r>
            <a:r>
              <a:rPr lang="en-US" dirty="0"/>
              <a:t> Directory</a:t>
            </a:r>
          </a:p>
        </p:txBody>
      </p:sp>
      <p:sp>
        <p:nvSpPr>
          <p:cNvPr id="3" name="Slide Number Placeholder 2">
            <a:extLst>
              <a:ext uri="{FF2B5EF4-FFF2-40B4-BE49-F238E27FC236}">
                <a16:creationId xmlns:a16="http://schemas.microsoft.com/office/drawing/2014/main" id="{16F8F287-9FAE-404C-9324-8507616CA853}"/>
              </a:ext>
            </a:extLst>
          </p:cNvPr>
          <p:cNvSpPr>
            <a:spLocks noGrp="1"/>
          </p:cNvSpPr>
          <p:nvPr>
            <p:ph type="sldNum" sz="quarter" idx="4"/>
          </p:nvPr>
        </p:nvSpPr>
        <p:spPr/>
        <p:txBody>
          <a:bodyPr/>
          <a:lstStyle/>
          <a:p>
            <a:fld id="{2066355A-084C-D24E-9AD2-7E4FC41EA627}" type="slidenum">
              <a:rPr lang="en-US" smtClean="0"/>
              <a:pPr/>
              <a:t>65</a:t>
            </a:fld>
            <a:endParaRPr lang="en-US" dirty="0"/>
          </a:p>
        </p:txBody>
      </p:sp>
      <p:sp>
        <p:nvSpPr>
          <p:cNvPr id="4" name="Content Placeholder 3">
            <a:extLst>
              <a:ext uri="{FF2B5EF4-FFF2-40B4-BE49-F238E27FC236}">
                <a16:creationId xmlns:a16="http://schemas.microsoft.com/office/drawing/2014/main" id="{17392A1D-9CC8-4FE1-A3D6-271288B8A66B}"/>
              </a:ext>
            </a:extLst>
          </p:cNvPr>
          <p:cNvSpPr>
            <a:spLocks noGrp="1"/>
          </p:cNvSpPr>
          <p:nvPr>
            <p:ph idx="1"/>
          </p:nvPr>
        </p:nvSpPr>
        <p:spPr/>
        <p:txBody>
          <a:bodyPr/>
          <a:lstStyle/>
          <a:p>
            <a:r>
              <a:rPr lang="en-US" dirty="0"/>
              <a:t>Stores initialization scripts for services.</a:t>
            </a:r>
          </a:p>
          <a:p>
            <a:r>
              <a:rPr lang="en-US" dirty="0"/>
              <a:t>Scripts control initiation of services for a runlevel.</a:t>
            </a:r>
          </a:p>
          <a:p>
            <a:r>
              <a:rPr lang="en-US" dirty="0"/>
              <a:t>Invoked from </a:t>
            </a:r>
            <a:r>
              <a:rPr lang="en-US" dirty="0">
                <a:latin typeface="Cutive Mono" panose="020B0604020202020204" charset="0"/>
              </a:rPr>
              <a:t>/etc/inittab</a:t>
            </a:r>
            <a:r>
              <a:rPr lang="en-US" dirty="0"/>
              <a:t> during initialization.</a:t>
            </a:r>
          </a:p>
          <a:p>
            <a:r>
              <a:rPr lang="en-US" dirty="0"/>
              <a:t>Scripts are flexible and can be configured.</a:t>
            </a:r>
          </a:p>
          <a:p>
            <a:r>
              <a:rPr lang="en-US" dirty="0"/>
              <a:t>Some distros store scripts in </a:t>
            </a:r>
            <a:r>
              <a:rPr lang="en-US" dirty="0">
                <a:latin typeface="Cutive Mono" panose="020B0604020202020204" charset="0"/>
              </a:rPr>
              <a:t>/etc/rc.d/</a:t>
            </a:r>
          </a:p>
        </p:txBody>
      </p:sp>
    </p:spTree>
    <p:extLst>
      <p:ext uri="{BB962C8B-B14F-4D97-AF65-F5344CB8AC3E}">
        <p14:creationId xmlns:p14="http://schemas.microsoft.com/office/powerpoint/2010/main" val="1309201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4787-F792-47F2-8364-85155BBA8FAF}"/>
              </a:ext>
            </a:extLst>
          </p:cNvPr>
          <p:cNvSpPr>
            <a:spLocks noGrp="1"/>
          </p:cNvSpPr>
          <p:nvPr>
            <p:ph type="title"/>
          </p:nvPr>
        </p:nvSpPr>
        <p:spPr/>
        <p:txBody>
          <a:bodyPr/>
          <a:lstStyle/>
          <a:p>
            <a:r>
              <a:rPr lang="en-US" dirty="0"/>
              <a:t>The </a:t>
            </a:r>
            <a:r>
              <a:rPr lang="en-US" dirty="0">
                <a:latin typeface="Cutive Mono" panose="020B0604020202020204" charset="0"/>
              </a:rPr>
              <a:t>chkconfig</a:t>
            </a:r>
            <a:r>
              <a:rPr lang="en-US" dirty="0"/>
              <a:t> Command</a:t>
            </a:r>
          </a:p>
        </p:txBody>
      </p:sp>
      <p:sp>
        <p:nvSpPr>
          <p:cNvPr id="3" name="Slide Number Placeholder 2">
            <a:extLst>
              <a:ext uri="{FF2B5EF4-FFF2-40B4-BE49-F238E27FC236}">
                <a16:creationId xmlns:a16="http://schemas.microsoft.com/office/drawing/2014/main" id="{E9C7217B-2300-48B6-A134-32242D6AA680}"/>
              </a:ext>
            </a:extLst>
          </p:cNvPr>
          <p:cNvSpPr>
            <a:spLocks noGrp="1"/>
          </p:cNvSpPr>
          <p:nvPr>
            <p:ph type="sldNum" sz="quarter" idx="4"/>
          </p:nvPr>
        </p:nvSpPr>
        <p:spPr/>
        <p:txBody>
          <a:bodyPr/>
          <a:lstStyle/>
          <a:p>
            <a:fld id="{2066355A-084C-D24E-9AD2-7E4FC41EA627}" type="slidenum">
              <a:rPr lang="en-US" smtClean="0"/>
              <a:pPr/>
              <a:t>66</a:t>
            </a:fld>
            <a:endParaRPr lang="en-US" dirty="0"/>
          </a:p>
        </p:txBody>
      </p:sp>
      <p:sp>
        <p:nvSpPr>
          <p:cNvPr id="4" name="Content Placeholder 3">
            <a:extLst>
              <a:ext uri="{FF2B5EF4-FFF2-40B4-BE49-F238E27FC236}">
                <a16:creationId xmlns:a16="http://schemas.microsoft.com/office/drawing/2014/main" id="{68D93D2C-4046-4D9D-90D3-B0CD442E3F26}"/>
              </a:ext>
            </a:extLst>
          </p:cNvPr>
          <p:cNvSpPr>
            <a:spLocks noGrp="1"/>
          </p:cNvSpPr>
          <p:nvPr>
            <p:ph idx="1"/>
          </p:nvPr>
        </p:nvSpPr>
        <p:spPr/>
        <p:txBody>
          <a:bodyPr/>
          <a:lstStyle/>
          <a:p>
            <a:r>
              <a:rPr lang="en-US" dirty="0"/>
              <a:t>Control services in each runlevel or start/stop services on boot.</a:t>
            </a:r>
          </a:p>
        </p:txBody>
      </p:sp>
      <p:graphicFrame>
        <p:nvGraphicFramePr>
          <p:cNvPr id="5" name="Group 23">
            <a:extLst>
              <a:ext uri="{FF2B5EF4-FFF2-40B4-BE49-F238E27FC236}">
                <a16:creationId xmlns:a16="http://schemas.microsoft.com/office/drawing/2014/main" id="{78D27791-01C5-4D1C-A1A2-B1FD90DA9BBF}"/>
              </a:ext>
            </a:extLst>
          </p:cNvPr>
          <p:cNvGraphicFramePr>
            <a:graphicFrameLocks noGrp="1"/>
          </p:cNvGraphicFramePr>
          <p:nvPr>
            <p:extLst>
              <p:ext uri="{D42A27DB-BD31-4B8C-83A1-F6EECF244321}">
                <p14:modId xmlns:p14="http://schemas.microsoft.com/office/powerpoint/2010/main" val="2687566914"/>
              </p:ext>
            </p:extLst>
          </p:nvPr>
        </p:nvGraphicFramePr>
        <p:xfrm>
          <a:off x="1497021" y="1736944"/>
          <a:ext cx="6145377" cy="2054395"/>
        </p:xfrm>
        <a:graphic>
          <a:graphicData uri="http://schemas.openxmlformats.org/drawingml/2006/table">
            <a:tbl>
              <a:tblPr/>
              <a:tblGrid>
                <a:gridCol w="2102343">
                  <a:extLst>
                    <a:ext uri="{9D8B030D-6E8A-4147-A177-3AD203B41FA5}">
                      <a16:colId xmlns:a16="http://schemas.microsoft.com/office/drawing/2014/main" val="20000"/>
                    </a:ext>
                  </a:extLst>
                </a:gridCol>
                <a:gridCol w="4043034">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Subcommand/Option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{service} 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Arial"/>
                          <a:ea typeface="+mn-ea"/>
                          <a:cs typeface="Calibri"/>
                        </a:rPr>
                        <a:t>Enable service to start on boot.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{service} off</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Arial"/>
                          <a:ea typeface="+mn-ea"/>
                          <a:cs typeface="Calibri"/>
                        </a:rPr>
                        <a:t>Disable service so it doesn't start on boot.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{service} reset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Reset the status of service.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--level {runlevel}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Specify runlevel in which to enable or disable service.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68144393"/>
                  </a:ext>
                </a:extLst>
              </a:tr>
            </a:tbl>
          </a:graphicData>
        </a:graphic>
      </p:graphicFrame>
    </p:spTree>
    <p:extLst>
      <p:ext uri="{BB962C8B-B14F-4D97-AF65-F5344CB8AC3E}">
        <p14:creationId xmlns:p14="http://schemas.microsoft.com/office/powerpoint/2010/main" val="10479249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147B-24A4-4CA8-A290-4B6D2EAEF402}"/>
              </a:ext>
            </a:extLst>
          </p:cNvPr>
          <p:cNvSpPr>
            <a:spLocks noGrp="1"/>
          </p:cNvSpPr>
          <p:nvPr>
            <p:ph type="title"/>
          </p:nvPr>
        </p:nvSpPr>
        <p:spPr/>
        <p:txBody>
          <a:bodyPr/>
          <a:lstStyle/>
          <a:p>
            <a:r>
              <a:rPr lang="en-US" dirty="0"/>
              <a:t>The </a:t>
            </a:r>
            <a:r>
              <a:rPr lang="en-US" dirty="0">
                <a:latin typeface="Cutive Mono" panose="020B0604020202020204" charset="0"/>
              </a:rPr>
              <a:t>service</a:t>
            </a:r>
            <a:r>
              <a:rPr lang="en-US" dirty="0"/>
              <a:t> Command</a:t>
            </a:r>
          </a:p>
        </p:txBody>
      </p:sp>
      <p:sp>
        <p:nvSpPr>
          <p:cNvPr id="3" name="Slide Number Placeholder 2">
            <a:extLst>
              <a:ext uri="{FF2B5EF4-FFF2-40B4-BE49-F238E27FC236}">
                <a16:creationId xmlns:a16="http://schemas.microsoft.com/office/drawing/2014/main" id="{A0302C74-2F93-43C6-8AD7-7227DBF222A9}"/>
              </a:ext>
            </a:extLst>
          </p:cNvPr>
          <p:cNvSpPr>
            <a:spLocks noGrp="1"/>
          </p:cNvSpPr>
          <p:nvPr>
            <p:ph type="sldNum" sz="quarter" idx="4"/>
          </p:nvPr>
        </p:nvSpPr>
        <p:spPr/>
        <p:txBody>
          <a:bodyPr/>
          <a:lstStyle/>
          <a:p>
            <a:fld id="{2066355A-084C-D24E-9AD2-7E4FC41EA627}" type="slidenum">
              <a:rPr lang="en-US" smtClean="0"/>
              <a:pPr/>
              <a:t>67</a:t>
            </a:fld>
            <a:endParaRPr lang="en-US" dirty="0"/>
          </a:p>
        </p:txBody>
      </p:sp>
      <p:sp>
        <p:nvSpPr>
          <p:cNvPr id="4" name="Content Placeholder 3">
            <a:extLst>
              <a:ext uri="{FF2B5EF4-FFF2-40B4-BE49-F238E27FC236}">
                <a16:creationId xmlns:a16="http://schemas.microsoft.com/office/drawing/2014/main" id="{4B3E548D-7A1C-4C62-AE55-23CF75691609}"/>
              </a:ext>
            </a:extLst>
          </p:cNvPr>
          <p:cNvSpPr>
            <a:spLocks noGrp="1"/>
          </p:cNvSpPr>
          <p:nvPr>
            <p:ph idx="1"/>
          </p:nvPr>
        </p:nvSpPr>
        <p:spPr/>
        <p:txBody>
          <a:bodyPr/>
          <a:lstStyle/>
          <a:p>
            <a:r>
              <a:rPr lang="en-US" dirty="0"/>
              <a:t>Another way to control SysVinit services.</a:t>
            </a:r>
          </a:p>
        </p:txBody>
      </p:sp>
      <p:graphicFrame>
        <p:nvGraphicFramePr>
          <p:cNvPr id="5" name="Group 23">
            <a:extLst>
              <a:ext uri="{FF2B5EF4-FFF2-40B4-BE49-F238E27FC236}">
                <a16:creationId xmlns:a16="http://schemas.microsoft.com/office/drawing/2014/main" id="{24C12B58-D3C2-4E42-A13F-945875F50B04}"/>
              </a:ext>
            </a:extLst>
          </p:cNvPr>
          <p:cNvGraphicFramePr>
            <a:graphicFrameLocks noGrp="1"/>
          </p:cNvGraphicFramePr>
          <p:nvPr>
            <p:extLst>
              <p:ext uri="{D42A27DB-BD31-4B8C-83A1-F6EECF244321}">
                <p14:modId xmlns:p14="http://schemas.microsoft.com/office/powerpoint/2010/main" val="2412876213"/>
              </p:ext>
            </p:extLst>
          </p:nvPr>
        </p:nvGraphicFramePr>
        <p:xfrm>
          <a:off x="1668641" y="1531505"/>
          <a:ext cx="5802137" cy="2465274"/>
        </p:xfrm>
        <a:graphic>
          <a:graphicData uri="http://schemas.openxmlformats.org/drawingml/2006/table">
            <a:tbl>
              <a:tblPr/>
              <a:tblGrid>
                <a:gridCol w="1984920">
                  <a:extLst>
                    <a:ext uri="{9D8B030D-6E8A-4147-A177-3AD203B41FA5}">
                      <a16:colId xmlns:a16="http://schemas.microsoft.com/office/drawing/2014/main" val="20000"/>
                    </a:ext>
                  </a:extLst>
                </a:gridCol>
                <a:gridCol w="3817217">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Subcommand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{service} status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Arial"/>
                          <a:ea typeface="+mn-ea"/>
                          <a:cs typeface="Calibri"/>
                        </a:rPr>
                        <a:t>Print current state of service.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{service} start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Arial"/>
                          <a:ea typeface="+mn-ea"/>
                          <a:cs typeface="Calibri"/>
                        </a:rPr>
                        <a:t>Activate service immediately.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{service} stop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Deactivate service immediately.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{service} restart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Restart service immediately.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768144393"/>
                  </a:ext>
                </a:extLst>
              </a:tr>
              <a:tr h="41087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{service} reload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Re-read config files while service runs.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55210445"/>
                  </a:ext>
                </a:extLst>
              </a:tr>
            </a:tbl>
          </a:graphicData>
        </a:graphic>
      </p:graphicFrame>
    </p:spTree>
    <p:extLst>
      <p:ext uri="{BB962C8B-B14F-4D97-AF65-F5344CB8AC3E}">
        <p14:creationId xmlns:p14="http://schemas.microsoft.com/office/powerpoint/2010/main" val="4040837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2F1C63E-1E87-427A-96AC-934888D91167}"/>
              </a:ext>
            </a:extLst>
          </p:cNvPr>
          <p:cNvSpPr>
            <a:spLocks noGrp="1"/>
          </p:cNvSpPr>
          <p:nvPr>
            <p:ph type="body" sz="quarter" idx="13"/>
          </p:nvPr>
        </p:nvSpPr>
        <p:spPr/>
        <p:txBody>
          <a:bodyPr/>
          <a:lstStyle/>
          <a:p>
            <a:r>
              <a:rPr lang="en-US" dirty="0"/>
              <a:t>Discussing Services</a:t>
            </a:r>
          </a:p>
        </p:txBody>
      </p:sp>
      <p:sp>
        <p:nvSpPr>
          <p:cNvPr id="3" name="Slide Number Placeholder 2">
            <a:extLst>
              <a:ext uri="{FF2B5EF4-FFF2-40B4-BE49-F238E27FC236}">
                <a16:creationId xmlns:a16="http://schemas.microsoft.com/office/drawing/2014/main" id="{27EDFF5D-D2F1-4F7A-B3C1-DF99EEC764AD}"/>
              </a:ext>
            </a:extLst>
          </p:cNvPr>
          <p:cNvSpPr>
            <a:spLocks noGrp="1"/>
          </p:cNvSpPr>
          <p:nvPr>
            <p:ph type="sldNum" sz="quarter" idx="4"/>
          </p:nvPr>
        </p:nvSpPr>
        <p:spPr/>
        <p:txBody>
          <a:bodyPr/>
          <a:lstStyle/>
          <a:p>
            <a:fld id="{2066355A-084C-D24E-9AD2-7E4FC41EA627}" type="slidenum">
              <a:rPr lang="en-US" smtClean="0"/>
              <a:pPr/>
              <a:t>68</a:t>
            </a:fld>
            <a:endParaRPr lang="en-US" dirty="0"/>
          </a:p>
        </p:txBody>
      </p:sp>
    </p:spTree>
    <p:extLst>
      <p:ext uri="{BB962C8B-B14F-4D97-AF65-F5344CB8AC3E}">
        <p14:creationId xmlns:p14="http://schemas.microsoft.com/office/powerpoint/2010/main" val="120517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DF4D5E-D244-0646-8019-12D4BD7877D6}"/>
              </a:ext>
            </a:extLst>
          </p:cNvPr>
          <p:cNvSpPr>
            <a:spLocks noGrp="1"/>
          </p:cNvSpPr>
          <p:nvPr>
            <p:ph idx="1"/>
          </p:nvPr>
        </p:nvSpPr>
        <p:spPr/>
        <p:txBody>
          <a:bodyPr/>
          <a:lstStyle/>
          <a:p>
            <a:r>
              <a:rPr lang="en-US" b="1" dirty="0"/>
              <a:t>After installing the Apache web server, </a:t>
            </a:r>
            <a:r>
              <a:rPr lang="en-US" b="1" dirty="0" err="1"/>
              <a:t>httpd</a:t>
            </a:r>
            <a:r>
              <a:rPr lang="en-US" b="1" dirty="0"/>
              <a:t>, you want to check its status. How can you check the status of the </a:t>
            </a:r>
            <a:r>
              <a:rPr lang="en-US" b="1" dirty="0" err="1"/>
              <a:t>httpd</a:t>
            </a:r>
            <a:r>
              <a:rPr lang="en-US" b="1" dirty="0"/>
              <a:t> service?</a:t>
            </a:r>
          </a:p>
          <a:p>
            <a:endParaRPr lang="en-US" b="1" dirty="0"/>
          </a:p>
          <a:p>
            <a:r>
              <a:rPr lang="en-US" b="1" dirty="0"/>
              <a:t>ANSWER:</a:t>
            </a:r>
          </a:p>
          <a:p>
            <a:pPr lvl="1"/>
            <a:r>
              <a:rPr lang="en-US" dirty="0" err="1"/>
              <a:t>sudo</a:t>
            </a:r>
            <a:r>
              <a:rPr lang="en-US" dirty="0"/>
              <a:t> </a:t>
            </a:r>
            <a:r>
              <a:rPr lang="en-US" dirty="0" err="1"/>
              <a:t>systemctl</a:t>
            </a:r>
            <a:r>
              <a:rPr lang="en-US" dirty="0"/>
              <a:t> status </a:t>
            </a:r>
            <a:r>
              <a:rPr lang="en-US" dirty="0" err="1"/>
              <a:t>httpd.service</a:t>
            </a:r>
            <a:endParaRPr lang="en-US" dirty="0"/>
          </a:p>
          <a:p>
            <a:endParaRPr lang="en-US" dirty="0"/>
          </a:p>
        </p:txBody>
      </p:sp>
      <p:sp>
        <p:nvSpPr>
          <p:cNvPr id="3" name="Title 2">
            <a:extLst>
              <a:ext uri="{FF2B5EF4-FFF2-40B4-BE49-F238E27FC236}">
                <a16:creationId xmlns:a16="http://schemas.microsoft.com/office/drawing/2014/main" id="{077D2764-4690-254C-A896-365B07C925AE}"/>
              </a:ext>
            </a:extLst>
          </p:cNvPr>
          <p:cNvSpPr>
            <a:spLocks noGrp="1"/>
          </p:cNvSpPr>
          <p:nvPr>
            <p:ph type="title"/>
          </p:nvPr>
        </p:nvSpPr>
        <p:spPr/>
        <p:txBody>
          <a:bodyPr/>
          <a:lstStyle/>
          <a:p>
            <a:r>
              <a:rPr lang="en-US" dirty="0"/>
              <a:t>Activity 8-5: Discussing Services</a:t>
            </a:r>
          </a:p>
        </p:txBody>
      </p:sp>
      <p:sp>
        <p:nvSpPr>
          <p:cNvPr id="4" name="Slide Number Placeholder 3">
            <a:extLst>
              <a:ext uri="{FF2B5EF4-FFF2-40B4-BE49-F238E27FC236}">
                <a16:creationId xmlns:a16="http://schemas.microsoft.com/office/drawing/2014/main" id="{DFDFBDB5-DEE1-A74B-9DEF-7EBD2BA6B7FD}"/>
              </a:ext>
            </a:extLst>
          </p:cNvPr>
          <p:cNvSpPr>
            <a:spLocks noGrp="1"/>
          </p:cNvSpPr>
          <p:nvPr>
            <p:ph type="sldNum" sz="quarter" idx="4"/>
          </p:nvPr>
        </p:nvSpPr>
        <p:spPr/>
        <p:txBody>
          <a:bodyPr/>
          <a:lstStyle/>
          <a:p>
            <a:fld id="{2066355A-084C-D24E-9AD2-7E4FC41EA627}" type="slidenum">
              <a:rPr lang="en-US" smtClean="0"/>
              <a:pPr/>
              <a:t>69</a:t>
            </a:fld>
            <a:endParaRPr lang="en-US" dirty="0"/>
          </a:p>
        </p:txBody>
      </p:sp>
    </p:spTree>
    <p:extLst>
      <p:ext uri="{BB962C8B-B14F-4D97-AF65-F5344CB8AC3E}">
        <p14:creationId xmlns:p14="http://schemas.microsoft.com/office/powerpoint/2010/main" val="305747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A8E7-C696-4BD8-9DE5-C54DDC553E36}"/>
              </a:ext>
            </a:extLst>
          </p:cNvPr>
          <p:cNvSpPr>
            <a:spLocks noGrp="1"/>
          </p:cNvSpPr>
          <p:nvPr>
            <p:ph type="title"/>
          </p:nvPr>
        </p:nvSpPr>
        <p:spPr/>
        <p:txBody>
          <a:bodyPr/>
          <a:lstStyle/>
          <a:p>
            <a:r>
              <a:rPr lang="en-US" dirty="0"/>
              <a:t>The </a:t>
            </a:r>
            <a:r>
              <a:rPr lang="en-US" dirty="0">
                <a:latin typeface="Cutive Mono" panose="020B0604020202020204" charset="0"/>
              </a:rPr>
              <a:t>date</a:t>
            </a:r>
            <a:r>
              <a:rPr lang="en-US" dirty="0"/>
              <a:t> Command (Slide 1 of 2)</a:t>
            </a:r>
          </a:p>
        </p:txBody>
      </p:sp>
      <p:sp>
        <p:nvSpPr>
          <p:cNvPr id="3" name="Slide Number Placeholder 2">
            <a:extLst>
              <a:ext uri="{FF2B5EF4-FFF2-40B4-BE49-F238E27FC236}">
                <a16:creationId xmlns:a16="http://schemas.microsoft.com/office/drawing/2014/main" id="{8DF946F5-47DB-4C6D-86B5-A178246E2729}"/>
              </a:ext>
            </a:extLst>
          </p:cNvPr>
          <p:cNvSpPr>
            <a:spLocks noGrp="1"/>
          </p:cNvSpPr>
          <p:nvPr>
            <p:ph type="sldNum" sz="quarter" idx="4"/>
          </p:nvPr>
        </p:nvSpPr>
        <p:spPr/>
        <p:txBody>
          <a:bodyPr/>
          <a:lstStyle/>
          <a:p>
            <a:fld id="{2066355A-084C-D24E-9AD2-7E4FC41EA627}" type="slidenum">
              <a:rPr lang="en-US" smtClean="0"/>
              <a:pPr/>
              <a:t>7</a:t>
            </a:fld>
            <a:endParaRPr lang="en-US" dirty="0"/>
          </a:p>
        </p:txBody>
      </p:sp>
      <p:sp>
        <p:nvSpPr>
          <p:cNvPr id="4" name="Content Placeholder 3">
            <a:extLst>
              <a:ext uri="{FF2B5EF4-FFF2-40B4-BE49-F238E27FC236}">
                <a16:creationId xmlns:a16="http://schemas.microsoft.com/office/drawing/2014/main" id="{7E3CAF6F-99BB-4289-8DFA-704251333ED0}"/>
              </a:ext>
            </a:extLst>
          </p:cNvPr>
          <p:cNvSpPr>
            <a:spLocks noGrp="1"/>
          </p:cNvSpPr>
          <p:nvPr>
            <p:ph idx="1"/>
          </p:nvPr>
        </p:nvSpPr>
        <p:spPr/>
        <p:txBody>
          <a:bodyPr/>
          <a:lstStyle/>
          <a:p>
            <a:r>
              <a:rPr lang="en-US" dirty="0"/>
              <a:t>Prints date in specified format.</a:t>
            </a:r>
          </a:p>
          <a:p>
            <a:pPr lvl="1"/>
            <a:r>
              <a:rPr lang="en-US" dirty="0"/>
              <a:t>Based on </a:t>
            </a:r>
            <a:r>
              <a:rPr lang="en-US" dirty="0">
                <a:latin typeface="Cutive Mono" panose="020B0604020202020204" charset="0"/>
              </a:rPr>
              <a:t>/etc/localtime</a:t>
            </a:r>
            <a:r>
              <a:rPr lang="en-US" dirty="0"/>
              <a:t> file.</a:t>
            </a:r>
          </a:p>
          <a:p>
            <a:r>
              <a:rPr lang="en-US" dirty="0"/>
              <a:t>Default format example:</a:t>
            </a:r>
          </a:p>
          <a:p>
            <a:pPr lvl="1"/>
            <a:r>
              <a:rPr lang="en-US" dirty="0">
                <a:latin typeface="Cutive Mono" panose="020B0604020202020204" charset="0"/>
              </a:rPr>
              <a:t>Wed Oct 31 15:03:16 GMT 2018</a:t>
            </a:r>
          </a:p>
          <a:p>
            <a:r>
              <a:rPr lang="en-US" dirty="0"/>
              <a:t>Can also format date with different options.</a:t>
            </a:r>
          </a:p>
          <a:p>
            <a:pPr lvl="1"/>
            <a:r>
              <a:rPr lang="en-US" dirty="0"/>
              <a:t>Example: </a:t>
            </a:r>
            <a:r>
              <a:rPr lang="en-US" dirty="0">
                <a:latin typeface="Cutive Mono" panose="020B0604020202020204" charset="0"/>
              </a:rPr>
              <a:t>date +%V</a:t>
            </a:r>
            <a:r>
              <a:rPr lang="en-US" dirty="0"/>
              <a:t> to print week of the year.</a:t>
            </a:r>
          </a:p>
          <a:p>
            <a:r>
              <a:rPr lang="en-US" dirty="0"/>
              <a:t>Can also use </a:t>
            </a:r>
            <a:r>
              <a:rPr lang="en-US" dirty="0">
                <a:latin typeface="Cutive Mono" panose="020B0604020202020204" charset="0"/>
              </a:rPr>
              <a:t>-s</a:t>
            </a:r>
            <a:r>
              <a:rPr lang="en-US" dirty="0"/>
              <a:t> option to set date.</a:t>
            </a:r>
          </a:p>
        </p:txBody>
      </p:sp>
    </p:spTree>
    <p:extLst>
      <p:ext uri="{BB962C8B-B14F-4D97-AF65-F5344CB8AC3E}">
        <p14:creationId xmlns:p14="http://schemas.microsoft.com/office/powerpoint/2010/main" val="26036460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DF4D5E-D244-0646-8019-12D4BD7877D6}"/>
              </a:ext>
            </a:extLst>
          </p:cNvPr>
          <p:cNvSpPr>
            <a:spLocks noGrp="1"/>
          </p:cNvSpPr>
          <p:nvPr>
            <p:ph idx="1"/>
          </p:nvPr>
        </p:nvSpPr>
        <p:spPr/>
        <p:txBody>
          <a:bodyPr/>
          <a:lstStyle/>
          <a:p>
            <a:r>
              <a:rPr lang="en-US" b="1" dirty="0"/>
              <a:t>How can you activate a service such as </a:t>
            </a:r>
            <a:r>
              <a:rPr lang="en-US" b="1" dirty="0" err="1"/>
              <a:t>httpd</a:t>
            </a:r>
            <a:r>
              <a:rPr lang="en-US" b="1" dirty="0"/>
              <a:t>?</a:t>
            </a:r>
          </a:p>
          <a:p>
            <a:endParaRPr lang="en-US" b="1" dirty="0"/>
          </a:p>
          <a:p>
            <a:r>
              <a:rPr lang="en-US" b="1" dirty="0"/>
              <a:t>ANSWER:</a:t>
            </a:r>
          </a:p>
          <a:p>
            <a:pPr lvl="1"/>
            <a:r>
              <a:rPr lang="en-US" dirty="0" err="1"/>
              <a:t>sudo</a:t>
            </a:r>
            <a:r>
              <a:rPr lang="en-US" dirty="0"/>
              <a:t> </a:t>
            </a:r>
            <a:r>
              <a:rPr lang="en-US" dirty="0" err="1"/>
              <a:t>systemctl</a:t>
            </a:r>
            <a:r>
              <a:rPr lang="en-US" dirty="0"/>
              <a:t> start </a:t>
            </a:r>
            <a:r>
              <a:rPr lang="en-US" dirty="0" err="1"/>
              <a:t>httpd.service</a:t>
            </a:r>
            <a:endParaRPr lang="en-US" dirty="0"/>
          </a:p>
          <a:p>
            <a:endParaRPr lang="en-US" dirty="0"/>
          </a:p>
        </p:txBody>
      </p:sp>
      <p:sp>
        <p:nvSpPr>
          <p:cNvPr id="3" name="Title 2">
            <a:extLst>
              <a:ext uri="{FF2B5EF4-FFF2-40B4-BE49-F238E27FC236}">
                <a16:creationId xmlns:a16="http://schemas.microsoft.com/office/drawing/2014/main" id="{077D2764-4690-254C-A896-365B07C925AE}"/>
              </a:ext>
            </a:extLst>
          </p:cNvPr>
          <p:cNvSpPr>
            <a:spLocks noGrp="1"/>
          </p:cNvSpPr>
          <p:nvPr>
            <p:ph type="title"/>
          </p:nvPr>
        </p:nvSpPr>
        <p:spPr/>
        <p:txBody>
          <a:bodyPr/>
          <a:lstStyle/>
          <a:p>
            <a:r>
              <a:rPr lang="en-US" dirty="0"/>
              <a:t>Activity 8-5: Discussing Services</a:t>
            </a:r>
          </a:p>
        </p:txBody>
      </p:sp>
      <p:sp>
        <p:nvSpPr>
          <p:cNvPr id="4" name="Slide Number Placeholder 3">
            <a:extLst>
              <a:ext uri="{FF2B5EF4-FFF2-40B4-BE49-F238E27FC236}">
                <a16:creationId xmlns:a16="http://schemas.microsoft.com/office/drawing/2014/main" id="{DFDFBDB5-DEE1-A74B-9DEF-7EBD2BA6B7FD}"/>
              </a:ext>
            </a:extLst>
          </p:cNvPr>
          <p:cNvSpPr>
            <a:spLocks noGrp="1"/>
          </p:cNvSpPr>
          <p:nvPr>
            <p:ph type="sldNum" sz="quarter" idx="4"/>
          </p:nvPr>
        </p:nvSpPr>
        <p:spPr/>
        <p:txBody>
          <a:bodyPr/>
          <a:lstStyle/>
          <a:p>
            <a:fld id="{2066355A-084C-D24E-9AD2-7E4FC41EA627}" type="slidenum">
              <a:rPr lang="en-US" smtClean="0"/>
              <a:pPr/>
              <a:t>70</a:t>
            </a:fld>
            <a:endParaRPr lang="en-US" dirty="0"/>
          </a:p>
        </p:txBody>
      </p:sp>
    </p:spTree>
    <p:extLst>
      <p:ext uri="{BB962C8B-B14F-4D97-AF65-F5344CB8AC3E}">
        <p14:creationId xmlns:p14="http://schemas.microsoft.com/office/powerpoint/2010/main" val="357066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DF4D5E-D244-0646-8019-12D4BD7877D6}"/>
              </a:ext>
            </a:extLst>
          </p:cNvPr>
          <p:cNvSpPr>
            <a:spLocks noGrp="1"/>
          </p:cNvSpPr>
          <p:nvPr>
            <p:ph idx="1"/>
          </p:nvPr>
        </p:nvSpPr>
        <p:spPr/>
        <p:txBody>
          <a:bodyPr/>
          <a:lstStyle/>
          <a:p>
            <a:r>
              <a:rPr lang="en-US" b="1" dirty="0"/>
              <a:t>You want to be sure that the Apache web server starts on boot. Which command can you use to ensure that it starts?</a:t>
            </a:r>
          </a:p>
          <a:p>
            <a:endParaRPr lang="en-US" b="1" dirty="0"/>
          </a:p>
          <a:p>
            <a:r>
              <a:rPr lang="en-US" b="1" dirty="0"/>
              <a:t>ANSWER:</a:t>
            </a:r>
          </a:p>
          <a:p>
            <a:pPr lvl="1"/>
            <a:r>
              <a:rPr lang="en-US" dirty="0" err="1"/>
              <a:t>sudo</a:t>
            </a:r>
            <a:r>
              <a:rPr lang="en-US" dirty="0"/>
              <a:t> </a:t>
            </a:r>
            <a:r>
              <a:rPr lang="en-US" dirty="0" err="1"/>
              <a:t>systemctl</a:t>
            </a:r>
            <a:r>
              <a:rPr lang="en-US" dirty="0"/>
              <a:t> enable </a:t>
            </a:r>
            <a:r>
              <a:rPr lang="en-US" dirty="0" err="1"/>
              <a:t>httpd.service</a:t>
            </a:r>
            <a:endParaRPr lang="en-US" dirty="0"/>
          </a:p>
          <a:p>
            <a:endParaRPr lang="en-US" dirty="0"/>
          </a:p>
        </p:txBody>
      </p:sp>
      <p:sp>
        <p:nvSpPr>
          <p:cNvPr id="3" name="Title 2">
            <a:extLst>
              <a:ext uri="{FF2B5EF4-FFF2-40B4-BE49-F238E27FC236}">
                <a16:creationId xmlns:a16="http://schemas.microsoft.com/office/drawing/2014/main" id="{077D2764-4690-254C-A896-365B07C925AE}"/>
              </a:ext>
            </a:extLst>
          </p:cNvPr>
          <p:cNvSpPr>
            <a:spLocks noGrp="1"/>
          </p:cNvSpPr>
          <p:nvPr>
            <p:ph type="title"/>
          </p:nvPr>
        </p:nvSpPr>
        <p:spPr/>
        <p:txBody>
          <a:bodyPr/>
          <a:lstStyle/>
          <a:p>
            <a:r>
              <a:rPr lang="en-US" dirty="0"/>
              <a:t>Activity 8-5: Discussing Services</a:t>
            </a:r>
          </a:p>
        </p:txBody>
      </p:sp>
      <p:sp>
        <p:nvSpPr>
          <p:cNvPr id="4" name="Slide Number Placeholder 3">
            <a:extLst>
              <a:ext uri="{FF2B5EF4-FFF2-40B4-BE49-F238E27FC236}">
                <a16:creationId xmlns:a16="http://schemas.microsoft.com/office/drawing/2014/main" id="{DFDFBDB5-DEE1-A74B-9DEF-7EBD2BA6B7FD}"/>
              </a:ext>
            </a:extLst>
          </p:cNvPr>
          <p:cNvSpPr>
            <a:spLocks noGrp="1"/>
          </p:cNvSpPr>
          <p:nvPr>
            <p:ph type="sldNum" sz="quarter" idx="4"/>
          </p:nvPr>
        </p:nvSpPr>
        <p:spPr/>
        <p:txBody>
          <a:bodyPr/>
          <a:lstStyle/>
          <a:p>
            <a:fld id="{2066355A-084C-D24E-9AD2-7E4FC41EA627}" type="slidenum">
              <a:rPr lang="en-US" smtClean="0"/>
              <a:pPr/>
              <a:t>71</a:t>
            </a:fld>
            <a:endParaRPr lang="en-US" dirty="0"/>
          </a:p>
        </p:txBody>
      </p:sp>
    </p:spTree>
    <p:extLst>
      <p:ext uri="{BB962C8B-B14F-4D97-AF65-F5344CB8AC3E}">
        <p14:creationId xmlns:p14="http://schemas.microsoft.com/office/powerpoint/2010/main" val="169505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DF4D5E-D244-0646-8019-12D4BD7877D6}"/>
              </a:ext>
            </a:extLst>
          </p:cNvPr>
          <p:cNvSpPr>
            <a:spLocks noGrp="1"/>
          </p:cNvSpPr>
          <p:nvPr>
            <p:ph idx="1"/>
          </p:nvPr>
        </p:nvSpPr>
        <p:spPr/>
        <p:txBody>
          <a:bodyPr/>
          <a:lstStyle/>
          <a:p>
            <a:r>
              <a:rPr lang="en-US" b="1" dirty="0"/>
              <a:t>What is the </a:t>
            </a:r>
            <a:r>
              <a:rPr lang="en-US" b="1" dirty="0" err="1"/>
              <a:t>SysVinit</a:t>
            </a:r>
            <a:r>
              <a:rPr lang="en-US" b="1" dirty="0"/>
              <a:t> equivalent of </a:t>
            </a:r>
            <a:r>
              <a:rPr lang="en-US" b="1" dirty="0" err="1"/>
              <a:t>systemctl</a:t>
            </a:r>
            <a:r>
              <a:rPr lang="en-US" b="1" dirty="0"/>
              <a:t> enable </a:t>
            </a:r>
            <a:r>
              <a:rPr lang="en-US" b="1" dirty="0" err="1"/>
              <a:t>httpd.service</a:t>
            </a:r>
            <a:r>
              <a:rPr lang="en-US" b="1" dirty="0"/>
              <a:t>?</a:t>
            </a:r>
          </a:p>
          <a:p>
            <a:endParaRPr lang="en-US" b="1" dirty="0"/>
          </a:p>
          <a:p>
            <a:r>
              <a:rPr lang="en-US" b="1" dirty="0"/>
              <a:t>ANSWER:</a:t>
            </a:r>
          </a:p>
          <a:p>
            <a:pPr lvl="1"/>
            <a:r>
              <a:rPr lang="en-US" dirty="0" err="1"/>
              <a:t>sudo</a:t>
            </a:r>
            <a:r>
              <a:rPr lang="en-US" dirty="0"/>
              <a:t> </a:t>
            </a:r>
            <a:r>
              <a:rPr lang="en-US" dirty="0" err="1"/>
              <a:t>chkconfig</a:t>
            </a:r>
            <a:r>
              <a:rPr lang="en-US" dirty="0"/>
              <a:t> </a:t>
            </a:r>
            <a:r>
              <a:rPr lang="en-US" dirty="0" err="1"/>
              <a:t>httpd</a:t>
            </a:r>
            <a:r>
              <a:rPr lang="en-US" dirty="0"/>
              <a:t> on</a:t>
            </a:r>
          </a:p>
          <a:p>
            <a:endParaRPr lang="en-US" dirty="0"/>
          </a:p>
        </p:txBody>
      </p:sp>
      <p:sp>
        <p:nvSpPr>
          <p:cNvPr id="3" name="Title 2">
            <a:extLst>
              <a:ext uri="{FF2B5EF4-FFF2-40B4-BE49-F238E27FC236}">
                <a16:creationId xmlns:a16="http://schemas.microsoft.com/office/drawing/2014/main" id="{077D2764-4690-254C-A896-365B07C925AE}"/>
              </a:ext>
            </a:extLst>
          </p:cNvPr>
          <p:cNvSpPr>
            <a:spLocks noGrp="1"/>
          </p:cNvSpPr>
          <p:nvPr>
            <p:ph type="title"/>
          </p:nvPr>
        </p:nvSpPr>
        <p:spPr/>
        <p:txBody>
          <a:bodyPr/>
          <a:lstStyle/>
          <a:p>
            <a:r>
              <a:rPr lang="en-US" dirty="0"/>
              <a:t>Activity 8-5: Discussing Services</a:t>
            </a:r>
          </a:p>
        </p:txBody>
      </p:sp>
      <p:sp>
        <p:nvSpPr>
          <p:cNvPr id="4" name="Slide Number Placeholder 3">
            <a:extLst>
              <a:ext uri="{FF2B5EF4-FFF2-40B4-BE49-F238E27FC236}">
                <a16:creationId xmlns:a16="http://schemas.microsoft.com/office/drawing/2014/main" id="{DFDFBDB5-DEE1-A74B-9DEF-7EBD2BA6B7FD}"/>
              </a:ext>
            </a:extLst>
          </p:cNvPr>
          <p:cNvSpPr>
            <a:spLocks noGrp="1"/>
          </p:cNvSpPr>
          <p:nvPr>
            <p:ph type="sldNum" sz="quarter" idx="4"/>
          </p:nvPr>
        </p:nvSpPr>
        <p:spPr/>
        <p:txBody>
          <a:bodyPr/>
          <a:lstStyle/>
          <a:p>
            <a:fld id="{2066355A-084C-D24E-9AD2-7E4FC41EA627}" type="slidenum">
              <a:rPr lang="en-US" smtClean="0"/>
              <a:pPr/>
              <a:t>72</a:t>
            </a:fld>
            <a:endParaRPr lang="en-US" dirty="0"/>
          </a:p>
        </p:txBody>
      </p:sp>
    </p:spTree>
    <p:extLst>
      <p:ext uri="{BB962C8B-B14F-4D97-AF65-F5344CB8AC3E}">
        <p14:creationId xmlns:p14="http://schemas.microsoft.com/office/powerpoint/2010/main" val="379427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DF4D5E-D244-0646-8019-12D4BD7877D6}"/>
              </a:ext>
            </a:extLst>
          </p:cNvPr>
          <p:cNvSpPr>
            <a:spLocks noGrp="1"/>
          </p:cNvSpPr>
          <p:nvPr>
            <p:ph idx="1"/>
          </p:nvPr>
        </p:nvSpPr>
        <p:spPr/>
        <p:txBody>
          <a:bodyPr/>
          <a:lstStyle/>
          <a:p>
            <a:r>
              <a:rPr lang="en-US" b="1" dirty="0"/>
              <a:t>You made a change to the /</a:t>
            </a:r>
            <a:r>
              <a:rPr lang="en-US" b="1" dirty="0" err="1"/>
              <a:t>etc</a:t>
            </a:r>
            <a:r>
              <a:rPr lang="en-US" b="1" dirty="0"/>
              <a:t>/</a:t>
            </a:r>
            <a:r>
              <a:rPr lang="en-US" b="1" dirty="0" err="1"/>
              <a:t>httpd</a:t>
            </a:r>
            <a:r>
              <a:rPr lang="en-US" b="1" dirty="0"/>
              <a:t>/</a:t>
            </a:r>
            <a:r>
              <a:rPr lang="en-US" b="1" dirty="0" err="1"/>
              <a:t>conf</a:t>
            </a:r>
            <a:r>
              <a:rPr lang="en-US" b="1" dirty="0"/>
              <a:t>/</a:t>
            </a:r>
            <a:r>
              <a:rPr lang="en-US" b="1" dirty="0" err="1"/>
              <a:t>httpd.conf</a:t>
            </a:r>
            <a:r>
              <a:rPr lang="en-US" b="1" dirty="0"/>
              <a:t> file and saved it, but the change you made hasn't taken effect. What is the problem and how do you fix it?</a:t>
            </a:r>
          </a:p>
          <a:p>
            <a:endParaRPr lang="en-US" b="1" dirty="0"/>
          </a:p>
          <a:p>
            <a:r>
              <a:rPr lang="en-US" b="1" dirty="0"/>
              <a:t>ANSWER:</a:t>
            </a:r>
          </a:p>
          <a:p>
            <a:pPr lvl="1"/>
            <a:r>
              <a:rPr lang="en-US" dirty="0"/>
              <a:t>The service needs to be restarted so the configuration file can be re-read and the changes applied: </a:t>
            </a:r>
            <a:r>
              <a:rPr lang="en-US" dirty="0" err="1"/>
              <a:t>sudo</a:t>
            </a:r>
            <a:r>
              <a:rPr lang="en-US" dirty="0"/>
              <a:t> </a:t>
            </a:r>
            <a:r>
              <a:rPr lang="en-US" dirty="0" err="1"/>
              <a:t>systemctl</a:t>
            </a:r>
            <a:r>
              <a:rPr lang="en-US" dirty="0"/>
              <a:t> restart </a:t>
            </a:r>
            <a:r>
              <a:rPr lang="en-US" dirty="0" err="1"/>
              <a:t>httpd.service</a:t>
            </a:r>
            <a:endParaRPr lang="en-US" dirty="0"/>
          </a:p>
        </p:txBody>
      </p:sp>
      <p:sp>
        <p:nvSpPr>
          <p:cNvPr id="3" name="Title 2">
            <a:extLst>
              <a:ext uri="{FF2B5EF4-FFF2-40B4-BE49-F238E27FC236}">
                <a16:creationId xmlns:a16="http://schemas.microsoft.com/office/drawing/2014/main" id="{077D2764-4690-254C-A896-365B07C925AE}"/>
              </a:ext>
            </a:extLst>
          </p:cNvPr>
          <p:cNvSpPr>
            <a:spLocks noGrp="1"/>
          </p:cNvSpPr>
          <p:nvPr>
            <p:ph type="title"/>
          </p:nvPr>
        </p:nvSpPr>
        <p:spPr/>
        <p:txBody>
          <a:bodyPr/>
          <a:lstStyle/>
          <a:p>
            <a:r>
              <a:rPr lang="en-US" dirty="0"/>
              <a:t>Activity 8-5: Discussing Services</a:t>
            </a:r>
          </a:p>
        </p:txBody>
      </p:sp>
      <p:sp>
        <p:nvSpPr>
          <p:cNvPr id="4" name="Slide Number Placeholder 3">
            <a:extLst>
              <a:ext uri="{FF2B5EF4-FFF2-40B4-BE49-F238E27FC236}">
                <a16:creationId xmlns:a16="http://schemas.microsoft.com/office/drawing/2014/main" id="{DFDFBDB5-DEE1-A74B-9DEF-7EBD2BA6B7FD}"/>
              </a:ext>
            </a:extLst>
          </p:cNvPr>
          <p:cNvSpPr>
            <a:spLocks noGrp="1"/>
          </p:cNvSpPr>
          <p:nvPr>
            <p:ph type="sldNum" sz="quarter" idx="4"/>
          </p:nvPr>
        </p:nvSpPr>
        <p:spPr/>
        <p:txBody>
          <a:bodyPr/>
          <a:lstStyle/>
          <a:p>
            <a:fld id="{2066355A-084C-D24E-9AD2-7E4FC41EA627}" type="slidenum">
              <a:rPr lang="en-US" smtClean="0"/>
              <a:pPr/>
              <a:t>73</a:t>
            </a:fld>
            <a:endParaRPr lang="en-US" dirty="0"/>
          </a:p>
        </p:txBody>
      </p:sp>
    </p:spTree>
    <p:extLst>
      <p:ext uri="{BB962C8B-B14F-4D97-AF65-F5344CB8AC3E}">
        <p14:creationId xmlns:p14="http://schemas.microsoft.com/office/powerpoint/2010/main" val="150707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9005953-F9DD-4FDE-98AB-97EC28CEAA72}"/>
              </a:ext>
            </a:extLst>
          </p:cNvPr>
          <p:cNvSpPr>
            <a:spLocks noGrp="1"/>
          </p:cNvSpPr>
          <p:nvPr>
            <p:ph idx="1"/>
          </p:nvPr>
        </p:nvSpPr>
        <p:spPr/>
        <p:txBody>
          <a:bodyPr/>
          <a:lstStyle/>
          <a:p>
            <a:r>
              <a:rPr lang="en-US" dirty="0"/>
              <a:t>You need to configure services at Develetech using systemd.</a:t>
            </a:r>
          </a:p>
          <a:p>
            <a:r>
              <a:rPr lang="en-US" dirty="0"/>
              <a:t>You'll start by switching targets from CLI to GUI.</a:t>
            </a:r>
          </a:p>
          <a:p>
            <a:r>
              <a:rPr lang="en-US" dirty="0"/>
              <a:t>You'll set GUI as default so users will always boot into it.</a:t>
            </a:r>
          </a:p>
          <a:p>
            <a:r>
              <a:rPr lang="en-US" dirty="0"/>
              <a:t>You'll manage the service lifecycle for SSH and the firewall.</a:t>
            </a:r>
          </a:p>
          <a:p>
            <a:pPr lvl="1"/>
            <a:endParaRPr lang="en-US" dirty="0"/>
          </a:p>
        </p:txBody>
      </p:sp>
      <p:sp>
        <p:nvSpPr>
          <p:cNvPr id="5" name="Title 4">
            <a:extLst>
              <a:ext uri="{FF2B5EF4-FFF2-40B4-BE49-F238E27FC236}">
                <a16:creationId xmlns:a16="http://schemas.microsoft.com/office/drawing/2014/main" id="{D5917328-8C49-48CF-BD24-BC0931414CB3}"/>
              </a:ext>
            </a:extLst>
          </p:cNvPr>
          <p:cNvSpPr>
            <a:spLocks noGrp="1"/>
          </p:cNvSpPr>
          <p:nvPr>
            <p:ph type="title"/>
          </p:nvPr>
        </p:nvSpPr>
        <p:spPr/>
        <p:txBody>
          <a:bodyPr/>
          <a:lstStyle/>
          <a:p>
            <a:r>
              <a:rPr lang="en-US" dirty="0"/>
              <a:t>Activity: Managing Services</a:t>
            </a:r>
          </a:p>
        </p:txBody>
      </p:sp>
      <p:sp>
        <p:nvSpPr>
          <p:cNvPr id="3" name="Slide Number Placeholder 2">
            <a:extLst>
              <a:ext uri="{FF2B5EF4-FFF2-40B4-BE49-F238E27FC236}">
                <a16:creationId xmlns:a16="http://schemas.microsoft.com/office/drawing/2014/main" id="{2DB85F0A-5A0B-4666-87A9-7DBC8C31025E}"/>
              </a:ext>
            </a:extLst>
          </p:cNvPr>
          <p:cNvSpPr>
            <a:spLocks noGrp="1"/>
          </p:cNvSpPr>
          <p:nvPr>
            <p:ph type="sldNum" sz="quarter" idx="4"/>
          </p:nvPr>
        </p:nvSpPr>
        <p:spPr/>
        <p:txBody>
          <a:bodyPr/>
          <a:lstStyle/>
          <a:p>
            <a:fld id="{2066355A-084C-D24E-9AD2-7E4FC41EA627}" type="slidenum">
              <a:rPr lang="en-US" smtClean="0"/>
              <a:pPr/>
              <a:t>74</a:t>
            </a:fld>
            <a:endParaRPr lang="en-US" dirty="0"/>
          </a:p>
        </p:txBody>
      </p:sp>
    </p:spTree>
    <p:extLst>
      <p:ext uri="{BB962C8B-B14F-4D97-AF65-F5344CB8AC3E}">
        <p14:creationId xmlns:p14="http://schemas.microsoft.com/office/powerpoint/2010/main" val="2095900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03E7-F408-BF4A-9076-43A69DF75276}"/>
              </a:ext>
            </a:extLst>
          </p:cNvPr>
          <p:cNvSpPr>
            <a:spLocks noGrp="1"/>
          </p:cNvSpPr>
          <p:nvPr>
            <p:ph type="title"/>
          </p:nvPr>
        </p:nvSpPr>
        <p:spPr/>
        <p:txBody>
          <a:bodyPr/>
          <a:lstStyle/>
          <a:p>
            <a:r>
              <a:rPr lang="en-US" dirty="0"/>
              <a:t>Topic D: Troubleshoot Process Issues</a:t>
            </a:r>
          </a:p>
        </p:txBody>
      </p:sp>
      <p:sp>
        <p:nvSpPr>
          <p:cNvPr id="3" name="Slide Number Placeholder 2">
            <a:extLst>
              <a:ext uri="{FF2B5EF4-FFF2-40B4-BE49-F238E27FC236}">
                <a16:creationId xmlns:a16="http://schemas.microsoft.com/office/drawing/2014/main" id="{CAE4E9FD-6B3B-8347-A1DC-D7D9BF4DA373}"/>
              </a:ext>
            </a:extLst>
          </p:cNvPr>
          <p:cNvSpPr>
            <a:spLocks noGrp="1"/>
          </p:cNvSpPr>
          <p:nvPr>
            <p:ph type="sldNum" sz="quarter" idx="4"/>
          </p:nvPr>
        </p:nvSpPr>
        <p:spPr/>
        <p:txBody>
          <a:bodyPr/>
          <a:lstStyle/>
          <a:p>
            <a:fld id="{2066355A-084C-D24E-9AD2-7E4FC41EA627}" type="slidenum">
              <a:rPr lang="en-US" smtClean="0"/>
              <a:pPr/>
              <a:t>75</a:t>
            </a:fld>
            <a:endParaRPr lang="en-US" dirty="0"/>
          </a:p>
        </p:txBody>
      </p:sp>
      <p:sp>
        <p:nvSpPr>
          <p:cNvPr id="4" name="Content Placeholder 3">
            <a:extLst>
              <a:ext uri="{FF2B5EF4-FFF2-40B4-BE49-F238E27FC236}">
                <a16:creationId xmlns:a16="http://schemas.microsoft.com/office/drawing/2014/main" id="{0840A33D-0EA4-3F4F-82D6-2B6E088B2BE1}"/>
              </a:ext>
            </a:extLst>
          </p:cNvPr>
          <p:cNvSpPr>
            <a:spLocks noGrp="1"/>
          </p:cNvSpPr>
          <p:nvPr>
            <p:ph idx="1"/>
          </p:nvPr>
        </p:nvSpPr>
        <p:spPr>
          <a:xfrm>
            <a:off x="1060108" y="708661"/>
            <a:ext cx="7741968" cy="3593834"/>
          </a:xfrm>
        </p:spPr>
        <p:txBody>
          <a:bodyPr/>
          <a:lstStyle/>
          <a:p>
            <a:pPr marL="0" indent="0">
              <a:buNone/>
            </a:pPr>
            <a:r>
              <a:rPr lang="en-US" dirty="0"/>
              <a:t>Exam Objectives:</a:t>
            </a:r>
          </a:p>
          <a:p>
            <a:r>
              <a:rPr lang="en-US" dirty="0"/>
              <a:t>2.4 Given a scenario, manage services.</a:t>
            </a:r>
          </a:p>
          <a:p>
            <a:r>
              <a:rPr lang="en-US" dirty="0"/>
              <a:t>2.6 Given a scenario, automate and schedule jobs.</a:t>
            </a:r>
          </a:p>
          <a:p>
            <a:r>
              <a:rPr lang="en-US" dirty="0"/>
              <a:t>4.2 Given a scenario, analyze system processes in order to optimize performance.</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7338" y="708660"/>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650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0E2912-BD32-4A28-8B4D-821F80DCDE97}"/>
              </a:ext>
            </a:extLst>
          </p:cNvPr>
          <p:cNvSpPr>
            <a:spLocks noGrp="1"/>
          </p:cNvSpPr>
          <p:nvPr>
            <p:ph type="title"/>
          </p:nvPr>
        </p:nvSpPr>
        <p:spPr/>
        <p:txBody>
          <a:bodyPr/>
          <a:lstStyle/>
          <a:p>
            <a:r>
              <a:rPr lang="en-US" dirty="0"/>
              <a:t>Common Process Issues</a:t>
            </a:r>
          </a:p>
        </p:txBody>
      </p:sp>
      <p:sp>
        <p:nvSpPr>
          <p:cNvPr id="4" name="Slide Number Placeholder 3">
            <a:extLst>
              <a:ext uri="{FF2B5EF4-FFF2-40B4-BE49-F238E27FC236}">
                <a16:creationId xmlns:a16="http://schemas.microsoft.com/office/drawing/2014/main" id="{511176F2-D54B-477C-9490-EA9AD2FCB84F}"/>
              </a:ext>
            </a:extLst>
          </p:cNvPr>
          <p:cNvSpPr>
            <a:spLocks noGrp="1"/>
          </p:cNvSpPr>
          <p:nvPr>
            <p:ph type="sldNum" sz="quarter" idx="4"/>
          </p:nvPr>
        </p:nvSpPr>
        <p:spPr/>
        <p:txBody>
          <a:bodyPr/>
          <a:lstStyle/>
          <a:p>
            <a:fld id="{2066355A-084C-D24E-9AD2-7E4FC41EA627}" type="slidenum">
              <a:rPr lang="en-US" smtClean="0"/>
              <a:pPr/>
              <a:t>76</a:t>
            </a:fld>
            <a:endParaRPr lang="en-US" dirty="0"/>
          </a:p>
        </p:txBody>
      </p:sp>
      <p:sp>
        <p:nvSpPr>
          <p:cNvPr id="6" name="Content Placeholder 5">
            <a:extLst>
              <a:ext uri="{FF2B5EF4-FFF2-40B4-BE49-F238E27FC236}">
                <a16:creationId xmlns:a16="http://schemas.microsoft.com/office/drawing/2014/main" id="{1CB285A0-5CE9-4430-9DAC-40E3AB31C2A7}"/>
              </a:ext>
            </a:extLst>
          </p:cNvPr>
          <p:cNvSpPr>
            <a:spLocks noGrp="1"/>
          </p:cNvSpPr>
          <p:nvPr>
            <p:ph idx="1"/>
          </p:nvPr>
        </p:nvSpPr>
        <p:spPr/>
        <p:txBody>
          <a:bodyPr/>
          <a:lstStyle/>
          <a:p>
            <a:r>
              <a:rPr lang="en-US" dirty="0"/>
              <a:t>Hangs, causing instability on process.</a:t>
            </a:r>
          </a:p>
          <a:p>
            <a:r>
              <a:rPr lang="en-US" dirty="0"/>
              <a:t>Hangs, consuming resources.</a:t>
            </a:r>
          </a:p>
          <a:p>
            <a:r>
              <a:rPr lang="en-US" dirty="0"/>
              <a:t>Hangs, causing general system sluggishness.</a:t>
            </a:r>
          </a:p>
          <a:p>
            <a:r>
              <a:rPr lang="en-US" dirty="0"/>
              <a:t>Terminates before it can perform tasks.</a:t>
            </a:r>
          </a:p>
          <a:p>
            <a:r>
              <a:rPr lang="en-US" dirty="0"/>
              <a:t>Fails to terminate when not needed.</a:t>
            </a:r>
          </a:p>
          <a:p>
            <a:r>
              <a:rPr lang="en-US" dirty="0"/>
              <a:t>Should be allocated more CPU resources.</a:t>
            </a:r>
          </a:p>
          <a:p>
            <a:r>
              <a:rPr lang="en-US" dirty="0"/>
              <a:t>Causing system to take longer to boot.</a:t>
            </a:r>
          </a:p>
          <a:p>
            <a:r>
              <a:rPr lang="en-US" dirty="0"/>
              <a:t>Has a file open, preventing modification of file.</a:t>
            </a:r>
          </a:p>
          <a:p>
            <a:r>
              <a:rPr lang="en-US" dirty="0"/>
              <a:t>Spawns multiple child processes that are hard to manage.</a:t>
            </a:r>
          </a:p>
          <a:p>
            <a:r>
              <a:rPr lang="en-US" dirty="0"/>
              <a:t>Is unidentifiable or potentially malicious.</a:t>
            </a:r>
          </a:p>
        </p:txBody>
      </p:sp>
    </p:spTree>
    <p:extLst>
      <p:ext uri="{BB962C8B-B14F-4D97-AF65-F5344CB8AC3E}">
        <p14:creationId xmlns:p14="http://schemas.microsoft.com/office/powerpoint/2010/main" val="1193207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1994-FF47-4EC8-851D-0DDE8C090C13}"/>
              </a:ext>
            </a:extLst>
          </p:cNvPr>
          <p:cNvSpPr>
            <a:spLocks noGrp="1"/>
          </p:cNvSpPr>
          <p:nvPr>
            <p:ph type="title"/>
          </p:nvPr>
        </p:nvSpPr>
        <p:spPr/>
        <p:txBody>
          <a:bodyPr/>
          <a:lstStyle/>
          <a:p>
            <a:r>
              <a:rPr lang="en-US" dirty="0"/>
              <a:t>Process States</a:t>
            </a:r>
          </a:p>
        </p:txBody>
      </p:sp>
      <p:sp>
        <p:nvSpPr>
          <p:cNvPr id="3" name="Slide Number Placeholder 2">
            <a:extLst>
              <a:ext uri="{FF2B5EF4-FFF2-40B4-BE49-F238E27FC236}">
                <a16:creationId xmlns:a16="http://schemas.microsoft.com/office/drawing/2014/main" id="{225092F3-70C9-409D-A592-52C4E2AF8B9F}"/>
              </a:ext>
            </a:extLst>
          </p:cNvPr>
          <p:cNvSpPr>
            <a:spLocks noGrp="1"/>
          </p:cNvSpPr>
          <p:nvPr>
            <p:ph type="sldNum" sz="quarter" idx="4"/>
          </p:nvPr>
        </p:nvSpPr>
        <p:spPr/>
        <p:txBody>
          <a:bodyPr/>
          <a:lstStyle/>
          <a:p>
            <a:fld id="{2066355A-084C-D24E-9AD2-7E4FC41EA627}" type="slidenum">
              <a:rPr lang="en-US" smtClean="0"/>
              <a:pPr/>
              <a:t>77</a:t>
            </a:fld>
            <a:endParaRPr lang="en-US" dirty="0"/>
          </a:p>
        </p:txBody>
      </p:sp>
      <p:sp>
        <p:nvSpPr>
          <p:cNvPr id="4" name="Content Placeholder 3">
            <a:extLst>
              <a:ext uri="{FF2B5EF4-FFF2-40B4-BE49-F238E27FC236}">
                <a16:creationId xmlns:a16="http://schemas.microsoft.com/office/drawing/2014/main" id="{2C496053-A6BD-4B6F-91A4-3B2C2BAEEF5C}"/>
              </a:ext>
            </a:extLst>
          </p:cNvPr>
          <p:cNvSpPr>
            <a:spLocks noGrp="1"/>
          </p:cNvSpPr>
          <p:nvPr>
            <p:ph idx="1"/>
          </p:nvPr>
        </p:nvSpPr>
        <p:spPr/>
        <p:txBody>
          <a:bodyPr/>
          <a:lstStyle/>
          <a:p>
            <a:r>
              <a:rPr lang="en-US" dirty="0"/>
              <a:t>Process go through a lifecycle.</a:t>
            </a:r>
          </a:p>
          <a:p>
            <a:r>
              <a:rPr lang="en-US" dirty="0"/>
              <a:t>Five states within lifecycle.</a:t>
            </a:r>
          </a:p>
          <a:p>
            <a:pPr lvl="1"/>
            <a:r>
              <a:rPr lang="en-US" dirty="0"/>
              <a:t>Define how system and apps can interact with process.</a:t>
            </a:r>
          </a:p>
          <a:p>
            <a:r>
              <a:rPr lang="en-US" dirty="0"/>
              <a:t>Can help you diagnose problems.</a:t>
            </a:r>
          </a:p>
          <a:p>
            <a:r>
              <a:rPr lang="en-US" dirty="0"/>
              <a:t>Can help you determine what to do with a process.</a:t>
            </a:r>
          </a:p>
          <a:p>
            <a:r>
              <a:rPr lang="en-US" dirty="0"/>
              <a:t>States:</a:t>
            </a:r>
          </a:p>
          <a:p>
            <a:pPr lvl="1"/>
            <a:r>
              <a:rPr lang="en-US" dirty="0"/>
              <a:t>Running</a:t>
            </a:r>
          </a:p>
          <a:p>
            <a:pPr lvl="1"/>
            <a:r>
              <a:rPr lang="en-US" dirty="0"/>
              <a:t>Interruptible sleep</a:t>
            </a:r>
          </a:p>
          <a:p>
            <a:pPr lvl="1"/>
            <a:r>
              <a:rPr lang="en-US" dirty="0"/>
              <a:t>Uninterruptible sleep</a:t>
            </a:r>
          </a:p>
          <a:p>
            <a:pPr lvl="1"/>
            <a:r>
              <a:rPr lang="en-US" dirty="0"/>
              <a:t>Zombie</a:t>
            </a:r>
          </a:p>
          <a:p>
            <a:pPr lvl="1"/>
            <a:r>
              <a:rPr lang="en-US" dirty="0"/>
              <a:t>Stopped</a:t>
            </a:r>
          </a:p>
        </p:txBody>
      </p:sp>
    </p:spTree>
    <p:extLst>
      <p:ext uri="{BB962C8B-B14F-4D97-AF65-F5344CB8AC3E}">
        <p14:creationId xmlns:p14="http://schemas.microsoft.com/office/powerpoint/2010/main" val="37270344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980AF3-7926-43F6-B47B-8F3AF7E68519}"/>
              </a:ext>
            </a:extLst>
          </p:cNvPr>
          <p:cNvSpPr>
            <a:spLocks noGrp="1"/>
          </p:cNvSpPr>
          <p:nvPr>
            <p:ph type="title"/>
          </p:nvPr>
        </p:nvSpPr>
        <p:spPr/>
        <p:txBody>
          <a:bodyPr/>
          <a:lstStyle/>
          <a:p>
            <a:r>
              <a:rPr lang="en-US" dirty="0"/>
              <a:t>Process IDs (Slide 1 of 2)</a:t>
            </a:r>
          </a:p>
        </p:txBody>
      </p:sp>
      <p:sp>
        <p:nvSpPr>
          <p:cNvPr id="7" name="Text Placeholder 6">
            <a:extLst>
              <a:ext uri="{FF2B5EF4-FFF2-40B4-BE49-F238E27FC236}">
                <a16:creationId xmlns:a16="http://schemas.microsoft.com/office/drawing/2014/main" id="{6C6D6428-E591-4ED5-8C1F-ADD55B0705FD}"/>
              </a:ext>
            </a:extLst>
          </p:cNvPr>
          <p:cNvSpPr>
            <a:spLocks noGrp="1"/>
          </p:cNvSpPr>
          <p:nvPr>
            <p:ph type="body" sz="quarter" idx="13"/>
          </p:nvPr>
        </p:nvSpPr>
        <p:spPr/>
        <p:txBody>
          <a:bodyPr/>
          <a:lstStyle/>
          <a:p>
            <a:r>
              <a:rPr lang="en-US" dirty="0"/>
              <a:t>A unique integer assigned to each new process when it starts.</a:t>
            </a:r>
          </a:p>
        </p:txBody>
      </p:sp>
      <p:sp>
        <p:nvSpPr>
          <p:cNvPr id="3" name="Slide Number Placeholder 2">
            <a:extLst>
              <a:ext uri="{FF2B5EF4-FFF2-40B4-BE49-F238E27FC236}">
                <a16:creationId xmlns:a16="http://schemas.microsoft.com/office/drawing/2014/main" id="{EBB373A3-4DCC-4082-89C3-E64183E1A4FA}"/>
              </a:ext>
            </a:extLst>
          </p:cNvPr>
          <p:cNvSpPr>
            <a:spLocks noGrp="1"/>
          </p:cNvSpPr>
          <p:nvPr>
            <p:ph type="sldNum" sz="quarter" idx="4"/>
          </p:nvPr>
        </p:nvSpPr>
        <p:spPr/>
        <p:txBody>
          <a:bodyPr/>
          <a:lstStyle/>
          <a:p>
            <a:fld id="{2066355A-084C-D24E-9AD2-7E4FC41EA627}" type="slidenum">
              <a:rPr lang="en-US" smtClean="0"/>
              <a:pPr/>
              <a:t>78</a:t>
            </a:fld>
            <a:endParaRPr lang="en-US" dirty="0"/>
          </a:p>
        </p:txBody>
      </p:sp>
      <p:sp>
        <p:nvSpPr>
          <p:cNvPr id="6" name="Content Placeholder 5">
            <a:extLst>
              <a:ext uri="{FF2B5EF4-FFF2-40B4-BE49-F238E27FC236}">
                <a16:creationId xmlns:a16="http://schemas.microsoft.com/office/drawing/2014/main" id="{E3B658D1-43C9-4841-90C1-A1959C3026F3}"/>
              </a:ext>
            </a:extLst>
          </p:cNvPr>
          <p:cNvSpPr>
            <a:spLocks noGrp="1"/>
          </p:cNvSpPr>
          <p:nvPr>
            <p:ph idx="1"/>
          </p:nvPr>
        </p:nvSpPr>
        <p:spPr/>
        <p:txBody>
          <a:bodyPr/>
          <a:lstStyle/>
          <a:p>
            <a:r>
              <a:rPr lang="en-US" dirty="0"/>
              <a:t>Used by system/users to identify process.</a:t>
            </a:r>
          </a:p>
          <a:p>
            <a:r>
              <a:rPr lang="en-US" dirty="0"/>
              <a:t>Non-negative integer that increases.</a:t>
            </a:r>
          </a:p>
          <a:p>
            <a:r>
              <a:rPr lang="en-US" dirty="0"/>
              <a:t>The init daemon always has a PID of </a:t>
            </a:r>
            <a:r>
              <a:rPr lang="en-US" dirty="0">
                <a:latin typeface="Cutive Mono" panose="020B0604020202020204" charset="0"/>
              </a:rPr>
              <a:t>1</a:t>
            </a:r>
          </a:p>
          <a:p>
            <a:pPr lvl="1"/>
            <a:r>
              <a:rPr lang="en-US" dirty="0"/>
              <a:t>First process to start; parent of all.</a:t>
            </a:r>
          </a:p>
          <a:p>
            <a:r>
              <a:rPr lang="en-US" dirty="0"/>
              <a:t>Processes that start after init are assigned a higher number.</a:t>
            </a:r>
          </a:p>
          <a:p>
            <a:r>
              <a:rPr lang="en-US" dirty="0"/>
              <a:t>Need to know PID to manage a process.</a:t>
            </a:r>
          </a:p>
        </p:txBody>
      </p:sp>
    </p:spTree>
    <p:extLst>
      <p:ext uri="{BB962C8B-B14F-4D97-AF65-F5344CB8AC3E}">
        <p14:creationId xmlns:p14="http://schemas.microsoft.com/office/powerpoint/2010/main" val="33794700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EE4D39-7BE6-47D0-934B-1BB62CA4C230}"/>
              </a:ext>
            </a:extLst>
          </p:cNvPr>
          <p:cNvSpPr>
            <a:spLocks noGrp="1"/>
          </p:cNvSpPr>
          <p:nvPr>
            <p:ph type="title"/>
          </p:nvPr>
        </p:nvSpPr>
        <p:spPr/>
        <p:txBody>
          <a:bodyPr/>
          <a:lstStyle/>
          <a:p>
            <a:r>
              <a:rPr lang="en-US" dirty="0"/>
              <a:t>Process IDs (Slide 2 of 2)</a:t>
            </a:r>
          </a:p>
        </p:txBody>
      </p:sp>
      <p:sp>
        <p:nvSpPr>
          <p:cNvPr id="4" name="Slide Number Placeholder 3">
            <a:extLst>
              <a:ext uri="{FF2B5EF4-FFF2-40B4-BE49-F238E27FC236}">
                <a16:creationId xmlns:a16="http://schemas.microsoft.com/office/drawing/2014/main" id="{527C5A42-55AD-48CB-9DC5-1BA99FE2A735}"/>
              </a:ext>
            </a:extLst>
          </p:cNvPr>
          <p:cNvSpPr>
            <a:spLocks noGrp="1"/>
          </p:cNvSpPr>
          <p:nvPr>
            <p:ph type="sldNum" sz="quarter" idx="4"/>
          </p:nvPr>
        </p:nvSpPr>
        <p:spPr/>
        <p:txBody>
          <a:bodyPr/>
          <a:lstStyle/>
          <a:p>
            <a:fld id="{2066355A-084C-D24E-9AD2-7E4FC41EA627}" type="slidenum">
              <a:rPr lang="en-US" smtClean="0"/>
              <a:pPr/>
              <a:t>79</a:t>
            </a:fld>
            <a:endParaRPr lang="en-US" dirty="0"/>
          </a:p>
        </p:txBody>
      </p:sp>
      <p:pic>
        <p:nvPicPr>
          <p:cNvPr id="3" name="Picture 2">
            <a:extLst>
              <a:ext uri="{FF2B5EF4-FFF2-40B4-BE49-F238E27FC236}">
                <a16:creationId xmlns:a16="http://schemas.microsoft.com/office/drawing/2014/main" id="{E5C2AD5E-F3B5-4228-BF9C-9F0A26A94E68}"/>
              </a:ext>
            </a:extLst>
          </p:cNvPr>
          <p:cNvPicPr>
            <a:picLocks noChangeAspect="1"/>
          </p:cNvPicPr>
          <p:nvPr/>
        </p:nvPicPr>
        <p:blipFill>
          <a:blip r:embed="rId2"/>
          <a:stretch>
            <a:fillRect/>
          </a:stretch>
        </p:blipFill>
        <p:spPr>
          <a:xfrm>
            <a:off x="1224343" y="723437"/>
            <a:ext cx="6695315" cy="3696626"/>
          </a:xfrm>
          <a:prstGeom prst="rect">
            <a:avLst/>
          </a:prstGeom>
        </p:spPr>
      </p:pic>
    </p:spTree>
    <p:extLst>
      <p:ext uri="{BB962C8B-B14F-4D97-AF65-F5344CB8AC3E}">
        <p14:creationId xmlns:p14="http://schemas.microsoft.com/office/powerpoint/2010/main" val="2913173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CA68F8-4D57-44BE-938C-5EDF6830E35B}"/>
              </a:ext>
            </a:extLst>
          </p:cNvPr>
          <p:cNvSpPr>
            <a:spLocks noGrp="1"/>
          </p:cNvSpPr>
          <p:nvPr>
            <p:ph type="title"/>
          </p:nvPr>
        </p:nvSpPr>
        <p:spPr/>
        <p:txBody>
          <a:bodyPr/>
          <a:lstStyle/>
          <a:p>
            <a:r>
              <a:rPr lang="en-US" dirty="0"/>
              <a:t>The </a:t>
            </a:r>
            <a:r>
              <a:rPr lang="en-US" dirty="0">
                <a:latin typeface="Cutive Mono" panose="020B0604020202020204" charset="0"/>
              </a:rPr>
              <a:t>date</a:t>
            </a:r>
            <a:r>
              <a:rPr lang="en-US" dirty="0"/>
              <a:t> Command (Slide 2 of 2)</a:t>
            </a:r>
          </a:p>
        </p:txBody>
      </p:sp>
      <p:sp>
        <p:nvSpPr>
          <p:cNvPr id="3" name="Slide Number Placeholder 2">
            <a:extLst>
              <a:ext uri="{FF2B5EF4-FFF2-40B4-BE49-F238E27FC236}">
                <a16:creationId xmlns:a16="http://schemas.microsoft.com/office/drawing/2014/main" id="{AB6E64A7-B9E8-448F-971D-C8C1CB0102E9}"/>
              </a:ext>
            </a:extLst>
          </p:cNvPr>
          <p:cNvSpPr>
            <a:spLocks noGrp="1"/>
          </p:cNvSpPr>
          <p:nvPr>
            <p:ph type="sldNum" sz="quarter" idx="4"/>
          </p:nvPr>
        </p:nvSpPr>
        <p:spPr/>
        <p:txBody>
          <a:bodyPr/>
          <a:lstStyle/>
          <a:p>
            <a:fld id="{2066355A-084C-D24E-9AD2-7E4FC41EA627}" type="slidenum">
              <a:rPr lang="en-US" smtClean="0"/>
              <a:pPr/>
              <a:t>8</a:t>
            </a:fld>
            <a:endParaRPr lang="en-US" dirty="0"/>
          </a:p>
        </p:txBody>
      </p:sp>
      <p:pic>
        <p:nvPicPr>
          <p:cNvPr id="4" name="Picture 3">
            <a:extLst>
              <a:ext uri="{FF2B5EF4-FFF2-40B4-BE49-F238E27FC236}">
                <a16:creationId xmlns:a16="http://schemas.microsoft.com/office/drawing/2014/main" id="{D645B37C-AB33-49FB-B36C-F177B6527F64}"/>
              </a:ext>
            </a:extLst>
          </p:cNvPr>
          <p:cNvPicPr>
            <a:picLocks noChangeAspect="1"/>
          </p:cNvPicPr>
          <p:nvPr/>
        </p:nvPicPr>
        <p:blipFill>
          <a:blip r:embed="rId2"/>
          <a:stretch>
            <a:fillRect/>
          </a:stretch>
        </p:blipFill>
        <p:spPr>
          <a:xfrm>
            <a:off x="1125127" y="1041250"/>
            <a:ext cx="6893747" cy="3338245"/>
          </a:xfrm>
          <a:prstGeom prst="rect">
            <a:avLst/>
          </a:prstGeom>
        </p:spPr>
      </p:pic>
    </p:spTree>
    <p:extLst>
      <p:ext uri="{BB962C8B-B14F-4D97-AF65-F5344CB8AC3E}">
        <p14:creationId xmlns:p14="http://schemas.microsoft.com/office/powerpoint/2010/main" val="32895738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4E9937-582B-449D-BDAD-3EBEE4FF4EF2}"/>
              </a:ext>
            </a:extLst>
          </p:cNvPr>
          <p:cNvSpPr>
            <a:spLocks noGrp="1"/>
          </p:cNvSpPr>
          <p:nvPr>
            <p:ph type="title"/>
          </p:nvPr>
        </p:nvSpPr>
        <p:spPr/>
        <p:txBody>
          <a:bodyPr/>
          <a:lstStyle/>
          <a:p>
            <a:r>
              <a:rPr lang="en-US" dirty="0"/>
              <a:t>The </a:t>
            </a:r>
            <a:r>
              <a:rPr lang="en-US" dirty="0">
                <a:latin typeface="Cutive Mono" panose="020B0604020202020204" charset="0"/>
              </a:rPr>
              <a:t>pgrep</a:t>
            </a:r>
            <a:r>
              <a:rPr lang="en-US" dirty="0"/>
              <a:t> Command (Slide 1 of 2)</a:t>
            </a:r>
          </a:p>
        </p:txBody>
      </p:sp>
      <p:sp>
        <p:nvSpPr>
          <p:cNvPr id="4" name="Slide Number Placeholder 3">
            <a:extLst>
              <a:ext uri="{FF2B5EF4-FFF2-40B4-BE49-F238E27FC236}">
                <a16:creationId xmlns:a16="http://schemas.microsoft.com/office/drawing/2014/main" id="{BA7DB585-6FAF-41A6-988A-9F7273A6D27E}"/>
              </a:ext>
            </a:extLst>
          </p:cNvPr>
          <p:cNvSpPr>
            <a:spLocks noGrp="1"/>
          </p:cNvSpPr>
          <p:nvPr>
            <p:ph type="sldNum" sz="quarter" idx="4"/>
          </p:nvPr>
        </p:nvSpPr>
        <p:spPr/>
        <p:txBody>
          <a:bodyPr/>
          <a:lstStyle/>
          <a:p>
            <a:fld id="{2066355A-084C-D24E-9AD2-7E4FC41EA627}" type="slidenum">
              <a:rPr lang="en-US" smtClean="0"/>
              <a:pPr/>
              <a:t>80</a:t>
            </a:fld>
            <a:endParaRPr lang="en-US" dirty="0"/>
          </a:p>
        </p:txBody>
      </p:sp>
      <p:sp>
        <p:nvSpPr>
          <p:cNvPr id="7" name="Content Placeholder 6">
            <a:extLst>
              <a:ext uri="{FF2B5EF4-FFF2-40B4-BE49-F238E27FC236}">
                <a16:creationId xmlns:a16="http://schemas.microsoft.com/office/drawing/2014/main" id="{F90D3824-E6A3-4312-9672-E92525A44D36}"/>
              </a:ext>
            </a:extLst>
          </p:cNvPr>
          <p:cNvSpPr>
            <a:spLocks noGrp="1"/>
          </p:cNvSpPr>
          <p:nvPr>
            <p:ph idx="1"/>
          </p:nvPr>
        </p:nvSpPr>
        <p:spPr/>
        <p:txBody>
          <a:bodyPr/>
          <a:lstStyle/>
          <a:p>
            <a:r>
              <a:rPr lang="en-US" dirty="0"/>
              <a:t>Displays PID of process matching a pattern.</a:t>
            </a:r>
          </a:p>
          <a:p>
            <a:pPr lvl="1"/>
            <a:r>
              <a:rPr lang="en-US" dirty="0"/>
              <a:t>Similar to </a:t>
            </a:r>
            <a:r>
              <a:rPr lang="en-US" dirty="0">
                <a:latin typeface="Cutive Mono" panose="020B0604020202020204" charset="0"/>
              </a:rPr>
              <a:t>grep</a:t>
            </a:r>
          </a:p>
          <a:p>
            <a:r>
              <a:rPr lang="en-US" dirty="0"/>
              <a:t>Patterns:</a:t>
            </a:r>
          </a:p>
          <a:p>
            <a:pPr lvl="1"/>
            <a:r>
              <a:rPr lang="en-US" dirty="0"/>
              <a:t>Name/UID of invoking user.</a:t>
            </a:r>
          </a:p>
          <a:p>
            <a:pPr lvl="1"/>
            <a:r>
              <a:rPr lang="en-US" dirty="0"/>
              <a:t>Start time.</a:t>
            </a:r>
          </a:p>
          <a:p>
            <a:pPr lvl="1"/>
            <a:r>
              <a:rPr lang="en-US" dirty="0"/>
              <a:t>Parent PID.</a:t>
            </a:r>
          </a:p>
          <a:p>
            <a:pPr lvl="1"/>
            <a:r>
              <a:rPr lang="en-US" dirty="0"/>
              <a:t>And more.</a:t>
            </a:r>
          </a:p>
          <a:p>
            <a:r>
              <a:rPr lang="en-US" dirty="0"/>
              <a:t>Use to identify process when you don't know its PID.</a:t>
            </a:r>
          </a:p>
          <a:p>
            <a:pPr lvl="1"/>
            <a:r>
              <a:rPr lang="en-US" dirty="0"/>
              <a:t>Often the first step in troubleshooting/managing process.</a:t>
            </a:r>
          </a:p>
        </p:txBody>
      </p:sp>
    </p:spTree>
    <p:extLst>
      <p:ext uri="{BB962C8B-B14F-4D97-AF65-F5344CB8AC3E}">
        <p14:creationId xmlns:p14="http://schemas.microsoft.com/office/powerpoint/2010/main" val="4045097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7DD5F-6F75-42D3-B843-8BAEA1EA6F83}"/>
              </a:ext>
            </a:extLst>
          </p:cNvPr>
          <p:cNvSpPr>
            <a:spLocks noGrp="1"/>
          </p:cNvSpPr>
          <p:nvPr>
            <p:ph type="title"/>
          </p:nvPr>
        </p:nvSpPr>
        <p:spPr/>
        <p:txBody>
          <a:bodyPr/>
          <a:lstStyle/>
          <a:p>
            <a:r>
              <a:rPr lang="en-US" dirty="0"/>
              <a:t>The </a:t>
            </a:r>
            <a:r>
              <a:rPr lang="en-US" dirty="0">
                <a:latin typeface="Cutive Mono" panose="020B0604020202020204" charset="0"/>
              </a:rPr>
              <a:t>pgrep</a:t>
            </a:r>
            <a:r>
              <a:rPr lang="en-US" dirty="0"/>
              <a:t> Command (Slide 2 of 2)</a:t>
            </a:r>
          </a:p>
        </p:txBody>
      </p:sp>
      <p:sp>
        <p:nvSpPr>
          <p:cNvPr id="3" name="Slide Number Placeholder 2">
            <a:extLst>
              <a:ext uri="{FF2B5EF4-FFF2-40B4-BE49-F238E27FC236}">
                <a16:creationId xmlns:a16="http://schemas.microsoft.com/office/drawing/2014/main" id="{0200058A-C79F-4829-983F-96911CC2A3D0}"/>
              </a:ext>
            </a:extLst>
          </p:cNvPr>
          <p:cNvSpPr>
            <a:spLocks noGrp="1"/>
          </p:cNvSpPr>
          <p:nvPr>
            <p:ph type="sldNum" sz="quarter" idx="4"/>
          </p:nvPr>
        </p:nvSpPr>
        <p:spPr/>
        <p:txBody>
          <a:bodyPr/>
          <a:lstStyle/>
          <a:p>
            <a:fld id="{2066355A-084C-D24E-9AD2-7E4FC41EA627}" type="slidenum">
              <a:rPr lang="en-US" smtClean="0"/>
              <a:pPr/>
              <a:t>81</a:t>
            </a:fld>
            <a:endParaRPr lang="en-US" dirty="0"/>
          </a:p>
        </p:txBody>
      </p:sp>
      <p:pic>
        <p:nvPicPr>
          <p:cNvPr id="4" name="Picture 3">
            <a:extLst>
              <a:ext uri="{FF2B5EF4-FFF2-40B4-BE49-F238E27FC236}">
                <a16:creationId xmlns:a16="http://schemas.microsoft.com/office/drawing/2014/main" id="{3D844563-7024-4F1C-915C-27961C7BD971}"/>
              </a:ext>
            </a:extLst>
          </p:cNvPr>
          <p:cNvPicPr>
            <a:picLocks noChangeAspect="1"/>
          </p:cNvPicPr>
          <p:nvPr/>
        </p:nvPicPr>
        <p:blipFill>
          <a:blip r:embed="rId2"/>
          <a:stretch>
            <a:fillRect/>
          </a:stretch>
        </p:blipFill>
        <p:spPr>
          <a:xfrm>
            <a:off x="1125127" y="1105419"/>
            <a:ext cx="6893747" cy="3338245"/>
          </a:xfrm>
          <a:prstGeom prst="rect">
            <a:avLst/>
          </a:prstGeom>
        </p:spPr>
      </p:pic>
    </p:spTree>
    <p:extLst>
      <p:ext uri="{BB962C8B-B14F-4D97-AF65-F5344CB8AC3E}">
        <p14:creationId xmlns:p14="http://schemas.microsoft.com/office/powerpoint/2010/main" val="3065619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09EF-DAFC-47C2-9F56-A338C6CA967E}"/>
              </a:ext>
            </a:extLst>
          </p:cNvPr>
          <p:cNvSpPr>
            <a:spLocks noGrp="1"/>
          </p:cNvSpPr>
          <p:nvPr>
            <p:ph type="title"/>
          </p:nvPr>
        </p:nvSpPr>
        <p:spPr/>
        <p:txBody>
          <a:bodyPr/>
          <a:lstStyle/>
          <a:p>
            <a:r>
              <a:rPr lang="en-US" dirty="0"/>
              <a:t>The </a:t>
            </a:r>
            <a:r>
              <a:rPr lang="en-US" dirty="0">
                <a:latin typeface="Cutive Mono" panose="020B0604020202020204" charset="0"/>
              </a:rPr>
              <a:t>ps</a:t>
            </a:r>
            <a:r>
              <a:rPr lang="en-US" dirty="0"/>
              <a:t> Command (Slide 1 of 2)</a:t>
            </a:r>
          </a:p>
        </p:txBody>
      </p:sp>
      <p:sp>
        <p:nvSpPr>
          <p:cNvPr id="3" name="Slide Number Placeholder 2">
            <a:extLst>
              <a:ext uri="{FF2B5EF4-FFF2-40B4-BE49-F238E27FC236}">
                <a16:creationId xmlns:a16="http://schemas.microsoft.com/office/drawing/2014/main" id="{FEEF7F35-CEEE-4700-B37C-B71EA6D11FAC}"/>
              </a:ext>
            </a:extLst>
          </p:cNvPr>
          <p:cNvSpPr>
            <a:spLocks noGrp="1"/>
          </p:cNvSpPr>
          <p:nvPr>
            <p:ph type="sldNum" sz="quarter" idx="4"/>
          </p:nvPr>
        </p:nvSpPr>
        <p:spPr/>
        <p:txBody>
          <a:bodyPr/>
          <a:lstStyle/>
          <a:p>
            <a:fld id="{2066355A-084C-D24E-9AD2-7E4FC41EA627}" type="slidenum">
              <a:rPr lang="en-US" smtClean="0"/>
              <a:pPr/>
              <a:t>82</a:t>
            </a:fld>
            <a:endParaRPr lang="en-US" dirty="0"/>
          </a:p>
        </p:txBody>
      </p:sp>
      <p:sp>
        <p:nvSpPr>
          <p:cNvPr id="4" name="Content Placeholder 3">
            <a:extLst>
              <a:ext uri="{FF2B5EF4-FFF2-40B4-BE49-F238E27FC236}">
                <a16:creationId xmlns:a16="http://schemas.microsoft.com/office/drawing/2014/main" id="{56DF8FBC-1166-47A9-8A38-4A5D46743A21}"/>
              </a:ext>
            </a:extLst>
          </p:cNvPr>
          <p:cNvSpPr>
            <a:spLocks noGrp="1"/>
          </p:cNvSpPr>
          <p:nvPr>
            <p:ph idx="1"/>
          </p:nvPr>
        </p:nvSpPr>
        <p:spPr/>
        <p:txBody>
          <a:bodyPr/>
          <a:lstStyle/>
          <a:p>
            <a:r>
              <a:rPr lang="en-US" dirty="0"/>
              <a:t>Invokes process table.</a:t>
            </a:r>
          </a:p>
          <a:p>
            <a:pPr lvl="1"/>
            <a:r>
              <a:rPr lang="en-US" dirty="0"/>
              <a:t>Summarizes current running processes.</a:t>
            </a:r>
          </a:p>
          <a:p>
            <a:r>
              <a:rPr lang="en-US" dirty="0"/>
              <a:t>Without options, displays processes run by current shell.</a:t>
            </a:r>
          </a:p>
          <a:p>
            <a:pPr lvl="1"/>
            <a:r>
              <a:rPr lang="en-US" dirty="0"/>
              <a:t>Details like PID, terminal, CPU time, etc.</a:t>
            </a:r>
          </a:p>
          <a:p>
            <a:r>
              <a:rPr lang="en-US" dirty="0"/>
              <a:t>Options can be used to filter displayed fields/processes.</a:t>
            </a:r>
          </a:p>
        </p:txBody>
      </p:sp>
    </p:spTree>
    <p:extLst>
      <p:ext uri="{BB962C8B-B14F-4D97-AF65-F5344CB8AC3E}">
        <p14:creationId xmlns:p14="http://schemas.microsoft.com/office/powerpoint/2010/main" val="28900516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17C450-9FF8-4BC1-A651-11F24AEE1A4F}"/>
              </a:ext>
            </a:extLst>
          </p:cNvPr>
          <p:cNvSpPr>
            <a:spLocks noGrp="1"/>
          </p:cNvSpPr>
          <p:nvPr>
            <p:ph type="title"/>
          </p:nvPr>
        </p:nvSpPr>
        <p:spPr/>
        <p:txBody>
          <a:bodyPr/>
          <a:lstStyle/>
          <a:p>
            <a:r>
              <a:rPr lang="en-US" dirty="0"/>
              <a:t>The </a:t>
            </a:r>
            <a:r>
              <a:rPr lang="en-US" dirty="0">
                <a:latin typeface="Cutive Mono" panose="020B0604020202020204" charset="0"/>
              </a:rPr>
              <a:t>ps</a:t>
            </a:r>
            <a:r>
              <a:rPr lang="en-US" dirty="0"/>
              <a:t> Command (Slide 2 of 2)</a:t>
            </a:r>
          </a:p>
        </p:txBody>
      </p:sp>
      <p:sp>
        <p:nvSpPr>
          <p:cNvPr id="3" name="Slide Number Placeholder 2">
            <a:extLst>
              <a:ext uri="{FF2B5EF4-FFF2-40B4-BE49-F238E27FC236}">
                <a16:creationId xmlns:a16="http://schemas.microsoft.com/office/drawing/2014/main" id="{4E5BC431-FE33-4DD2-AA13-39E8C1E895D4}"/>
              </a:ext>
            </a:extLst>
          </p:cNvPr>
          <p:cNvSpPr>
            <a:spLocks noGrp="1"/>
          </p:cNvSpPr>
          <p:nvPr>
            <p:ph type="sldNum" sz="quarter" idx="4"/>
          </p:nvPr>
        </p:nvSpPr>
        <p:spPr/>
        <p:txBody>
          <a:bodyPr/>
          <a:lstStyle/>
          <a:p>
            <a:fld id="{2066355A-084C-D24E-9AD2-7E4FC41EA627}" type="slidenum">
              <a:rPr lang="en-US" smtClean="0"/>
              <a:pPr/>
              <a:t>83</a:t>
            </a:fld>
            <a:endParaRPr lang="en-US" dirty="0"/>
          </a:p>
        </p:txBody>
      </p:sp>
      <p:pic>
        <p:nvPicPr>
          <p:cNvPr id="4" name="Picture 3">
            <a:extLst>
              <a:ext uri="{FF2B5EF4-FFF2-40B4-BE49-F238E27FC236}">
                <a16:creationId xmlns:a16="http://schemas.microsoft.com/office/drawing/2014/main" id="{766B1FA0-A6F6-4526-820E-396E55A2BA1D}"/>
              </a:ext>
            </a:extLst>
          </p:cNvPr>
          <p:cNvPicPr>
            <a:picLocks noChangeAspect="1"/>
          </p:cNvPicPr>
          <p:nvPr/>
        </p:nvPicPr>
        <p:blipFill>
          <a:blip r:embed="rId2"/>
          <a:stretch>
            <a:fillRect/>
          </a:stretch>
        </p:blipFill>
        <p:spPr>
          <a:xfrm>
            <a:off x="793605" y="596179"/>
            <a:ext cx="7556791" cy="4144786"/>
          </a:xfrm>
          <a:prstGeom prst="rect">
            <a:avLst/>
          </a:prstGeom>
        </p:spPr>
      </p:pic>
    </p:spTree>
    <p:extLst>
      <p:ext uri="{BB962C8B-B14F-4D97-AF65-F5344CB8AC3E}">
        <p14:creationId xmlns:p14="http://schemas.microsoft.com/office/powerpoint/2010/main" val="2492904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8DF7-BE0F-4897-B05F-33471637E96A}"/>
              </a:ext>
            </a:extLst>
          </p:cNvPr>
          <p:cNvSpPr>
            <a:spLocks noGrp="1"/>
          </p:cNvSpPr>
          <p:nvPr>
            <p:ph type="title"/>
          </p:nvPr>
        </p:nvSpPr>
        <p:spPr/>
        <p:txBody>
          <a:bodyPr/>
          <a:lstStyle/>
          <a:p>
            <a:r>
              <a:rPr lang="en-US" dirty="0"/>
              <a:t>The </a:t>
            </a:r>
            <a:r>
              <a:rPr lang="en-US" dirty="0">
                <a:latin typeface="Cutive Mono" panose="020B0604020202020204" charset="0"/>
              </a:rPr>
              <a:t>top</a:t>
            </a:r>
            <a:r>
              <a:rPr lang="en-US" dirty="0"/>
              <a:t> Command (Slide 1 of 3)</a:t>
            </a:r>
          </a:p>
        </p:txBody>
      </p:sp>
      <p:sp>
        <p:nvSpPr>
          <p:cNvPr id="3" name="Slide Number Placeholder 2">
            <a:extLst>
              <a:ext uri="{FF2B5EF4-FFF2-40B4-BE49-F238E27FC236}">
                <a16:creationId xmlns:a16="http://schemas.microsoft.com/office/drawing/2014/main" id="{BF96E493-66F2-4F70-9F88-8ED568575546}"/>
              </a:ext>
            </a:extLst>
          </p:cNvPr>
          <p:cNvSpPr>
            <a:spLocks noGrp="1"/>
          </p:cNvSpPr>
          <p:nvPr>
            <p:ph type="sldNum" sz="quarter" idx="4"/>
          </p:nvPr>
        </p:nvSpPr>
        <p:spPr/>
        <p:txBody>
          <a:bodyPr/>
          <a:lstStyle/>
          <a:p>
            <a:fld id="{2066355A-084C-D24E-9AD2-7E4FC41EA627}" type="slidenum">
              <a:rPr lang="en-US" smtClean="0"/>
              <a:pPr/>
              <a:t>84</a:t>
            </a:fld>
            <a:endParaRPr lang="en-US" dirty="0"/>
          </a:p>
        </p:txBody>
      </p:sp>
      <p:sp>
        <p:nvSpPr>
          <p:cNvPr id="4" name="Content Placeholder 3">
            <a:extLst>
              <a:ext uri="{FF2B5EF4-FFF2-40B4-BE49-F238E27FC236}">
                <a16:creationId xmlns:a16="http://schemas.microsoft.com/office/drawing/2014/main" id="{D4C49DFB-2175-4C0A-81D3-F410C1AF2C81}"/>
              </a:ext>
            </a:extLst>
          </p:cNvPr>
          <p:cNvSpPr>
            <a:spLocks noGrp="1"/>
          </p:cNvSpPr>
          <p:nvPr>
            <p:ph idx="1"/>
          </p:nvPr>
        </p:nvSpPr>
        <p:spPr/>
        <p:txBody>
          <a:bodyPr/>
          <a:lstStyle/>
          <a:p>
            <a:r>
              <a:rPr lang="en-US" sz="1600" dirty="0"/>
              <a:t>Lists all running processes.</a:t>
            </a:r>
          </a:p>
          <a:p>
            <a:r>
              <a:rPr lang="en-US" sz="1600" dirty="0"/>
              <a:t>Enables you to manage processes interactively.</a:t>
            </a:r>
          </a:p>
          <a:p>
            <a:r>
              <a:rPr lang="en-US" sz="1600" dirty="0"/>
              <a:t>Dynamic process changes reflect real-time status.</a:t>
            </a:r>
          </a:p>
        </p:txBody>
      </p:sp>
    </p:spTree>
    <p:extLst>
      <p:ext uri="{BB962C8B-B14F-4D97-AF65-F5344CB8AC3E}">
        <p14:creationId xmlns:p14="http://schemas.microsoft.com/office/powerpoint/2010/main" val="26687377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DC7713-5BB9-47CC-A4AC-2E1486BDC4E4}"/>
              </a:ext>
            </a:extLst>
          </p:cNvPr>
          <p:cNvSpPr>
            <a:spLocks noGrp="1"/>
          </p:cNvSpPr>
          <p:nvPr>
            <p:ph type="title"/>
          </p:nvPr>
        </p:nvSpPr>
        <p:spPr/>
        <p:txBody>
          <a:bodyPr/>
          <a:lstStyle/>
          <a:p>
            <a:r>
              <a:rPr lang="en-US" dirty="0"/>
              <a:t>The </a:t>
            </a:r>
            <a:r>
              <a:rPr lang="en-US" dirty="0">
                <a:latin typeface="Cutive Mono" panose="020B0604020202020204" charset="0"/>
              </a:rPr>
              <a:t>top</a:t>
            </a:r>
            <a:r>
              <a:rPr lang="en-US" dirty="0"/>
              <a:t> Command (Slide 2 of 3)</a:t>
            </a:r>
          </a:p>
        </p:txBody>
      </p:sp>
      <p:sp>
        <p:nvSpPr>
          <p:cNvPr id="3" name="Slide Number Placeholder 2">
            <a:extLst>
              <a:ext uri="{FF2B5EF4-FFF2-40B4-BE49-F238E27FC236}">
                <a16:creationId xmlns:a16="http://schemas.microsoft.com/office/drawing/2014/main" id="{A48C164F-10BA-4CD2-929C-320F7CE3A9DD}"/>
              </a:ext>
            </a:extLst>
          </p:cNvPr>
          <p:cNvSpPr>
            <a:spLocks noGrp="1"/>
          </p:cNvSpPr>
          <p:nvPr>
            <p:ph type="sldNum" sz="quarter" idx="4"/>
          </p:nvPr>
        </p:nvSpPr>
        <p:spPr/>
        <p:txBody>
          <a:bodyPr/>
          <a:lstStyle/>
          <a:p>
            <a:fld id="{2066355A-084C-D24E-9AD2-7E4FC41EA627}" type="slidenum">
              <a:rPr lang="en-US" smtClean="0"/>
              <a:pPr/>
              <a:t>85</a:t>
            </a:fld>
            <a:endParaRPr lang="en-US" dirty="0"/>
          </a:p>
        </p:txBody>
      </p:sp>
      <p:pic>
        <p:nvPicPr>
          <p:cNvPr id="4" name="Picture 3">
            <a:extLst>
              <a:ext uri="{FF2B5EF4-FFF2-40B4-BE49-F238E27FC236}">
                <a16:creationId xmlns:a16="http://schemas.microsoft.com/office/drawing/2014/main" id="{8DA2DA15-4459-49D3-A381-9508408FE09B}"/>
              </a:ext>
            </a:extLst>
          </p:cNvPr>
          <p:cNvPicPr>
            <a:picLocks noChangeAspect="1"/>
          </p:cNvPicPr>
          <p:nvPr/>
        </p:nvPicPr>
        <p:blipFill>
          <a:blip r:embed="rId2"/>
          <a:stretch>
            <a:fillRect/>
          </a:stretch>
        </p:blipFill>
        <p:spPr>
          <a:xfrm>
            <a:off x="1401677" y="639314"/>
            <a:ext cx="6340647" cy="4104129"/>
          </a:xfrm>
          <a:prstGeom prst="rect">
            <a:avLst/>
          </a:prstGeom>
        </p:spPr>
      </p:pic>
    </p:spTree>
    <p:extLst>
      <p:ext uri="{BB962C8B-B14F-4D97-AF65-F5344CB8AC3E}">
        <p14:creationId xmlns:p14="http://schemas.microsoft.com/office/powerpoint/2010/main" val="15889288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8DF7-BE0F-4897-B05F-33471637E96A}"/>
              </a:ext>
            </a:extLst>
          </p:cNvPr>
          <p:cNvSpPr>
            <a:spLocks noGrp="1"/>
          </p:cNvSpPr>
          <p:nvPr>
            <p:ph type="title"/>
          </p:nvPr>
        </p:nvSpPr>
        <p:spPr/>
        <p:txBody>
          <a:bodyPr/>
          <a:lstStyle/>
          <a:p>
            <a:r>
              <a:rPr lang="en-US" dirty="0"/>
              <a:t>The </a:t>
            </a:r>
            <a:r>
              <a:rPr lang="en-US" dirty="0">
                <a:latin typeface="Cutive Mono" panose="020B0604020202020204" charset="0"/>
              </a:rPr>
              <a:t>top</a:t>
            </a:r>
            <a:r>
              <a:rPr lang="en-US" dirty="0"/>
              <a:t> Command (Slide 3 of 3)</a:t>
            </a:r>
          </a:p>
        </p:txBody>
      </p:sp>
      <p:sp>
        <p:nvSpPr>
          <p:cNvPr id="3" name="Slide Number Placeholder 2">
            <a:extLst>
              <a:ext uri="{FF2B5EF4-FFF2-40B4-BE49-F238E27FC236}">
                <a16:creationId xmlns:a16="http://schemas.microsoft.com/office/drawing/2014/main" id="{BF96E493-66F2-4F70-9F88-8ED568575546}"/>
              </a:ext>
            </a:extLst>
          </p:cNvPr>
          <p:cNvSpPr>
            <a:spLocks noGrp="1"/>
          </p:cNvSpPr>
          <p:nvPr>
            <p:ph type="sldNum" sz="quarter" idx="4"/>
          </p:nvPr>
        </p:nvSpPr>
        <p:spPr/>
        <p:txBody>
          <a:bodyPr/>
          <a:lstStyle/>
          <a:p>
            <a:fld id="{2066355A-084C-D24E-9AD2-7E4FC41EA627}" type="slidenum">
              <a:rPr lang="en-US" smtClean="0"/>
              <a:pPr/>
              <a:t>86</a:t>
            </a:fld>
            <a:endParaRPr lang="en-US" dirty="0"/>
          </a:p>
        </p:txBody>
      </p:sp>
      <p:graphicFrame>
        <p:nvGraphicFramePr>
          <p:cNvPr id="5" name="Group 23">
            <a:extLst>
              <a:ext uri="{FF2B5EF4-FFF2-40B4-BE49-F238E27FC236}">
                <a16:creationId xmlns:a16="http://schemas.microsoft.com/office/drawing/2014/main" id="{CDBDE323-A3CC-4C73-A56C-13C98C95E712}"/>
              </a:ext>
            </a:extLst>
          </p:cNvPr>
          <p:cNvGraphicFramePr>
            <a:graphicFrameLocks noGrp="1"/>
          </p:cNvGraphicFramePr>
          <p:nvPr>
            <p:extLst>
              <p:ext uri="{D42A27DB-BD31-4B8C-83A1-F6EECF244321}">
                <p14:modId xmlns:p14="http://schemas.microsoft.com/office/powerpoint/2010/main" val="2279995063"/>
              </p:ext>
            </p:extLst>
          </p:nvPr>
        </p:nvGraphicFramePr>
        <p:xfrm>
          <a:off x="1572844" y="1395463"/>
          <a:ext cx="5993732" cy="2499360"/>
        </p:xfrm>
        <a:graphic>
          <a:graphicData uri="http://schemas.openxmlformats.org/drawingml/2006/table">
            <a:tbl>
              <a:tblPr/>
              <a:tblGrid>
                <a:gridCol w="1769014">
                  <a:extLst>
                    <a:ext uri="{9D8B030D-6E8A-4147-A177-3AD203B41FA5}">
                      <a16:colId xmlns:a16="http://schemas.microsoft.com/office/drawing/2014/main" val="20000"/>
                    </a:ext>
                  </a:extLst>
                </a:gridCol>
                <a:gridCol w="4224718">
                  <a:extLst>
                    <a:ext uri="{9D8B030D-6E8A-4147-A177-3AD203B41FA5}">
                      <a16:colId xmlns:a16="http://schemas.microsoft.com/office/drawing/2014/main" val="20001"/>
                    </a:ext>
                  </a:extLst>
                </a:gridCol>
              </a:tblGrid>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Key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Enter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Refresh status.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Shift+N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Sort processes by PID (decreasing).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Sort processes by memory usage.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931468134"/>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Sort processes by CPU usage.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18113850"/>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u</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Display processes belonging to specified 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8975169"/>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Terminate a process.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29214315"/>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Renice a process.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270115047"/>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q</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Exit the process list.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82247545"/>
                  </a:ext>
                </a:extLst>
              </a:tr>
            </a:tbl>
          </a:graphicData>
        </a:graphic>
      </p:graphicFrame>
    </p:spTree>
    <p:extLst>
      <p:ext uri="{BB962C8B-B14F-4D97-AF65-F5344CB8AC3E}">
        <p14:creationId xmlns:p14="http://schemas.microsoft.com/office/powerpoint/2010/main" val="20303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199C-9086-4BAB-B58B-50EDDBA57B87}"/>
              </a:ext>
            </a:extLst>
          </p:cNvPr>
          <p:cNvSpPr>
            <a:spLocks noGrp="1"/>
          </p:cNvSpPr>
          <p:nvPr>
            <p:ph type="title"/>
          </p:nvPr>
        </p:nvSpPr>
        <p:spPr/>
        <p:txBody>
          <a:bodyPr/>
          <a:lstStyle/>
          <a:p>
            <a:r>
              <a:rPr lang="en-US" dirty="0"/>
              <a:t>The </a:t>
            </a:r>
            <a:r>
              <a:rPr lang="en-US" dirty="0">
                <a:latin typeface="Cutive Mono" panose="020B0604020202020204" charset="0"/>
              </a:rPr>
              <a:t>systemd-analyze</a:t>
            </a:r>
            <a:r>
              <a:rPr lang="en-US" dirty="0"/>
              <a:t> Command (Slide 1 of 2)</a:t>
            </a:r>
          </a:p>
        </p:txBody>
      </p:sp>
      <p:sp>
        <p:nvSpPr>
          <p:cNvPr id="3" name="Slide Number Placeholder 2">
            <a:extLst>
              <a:ext uri="{FF2B5EF4-FFF2-40B4-BE49-F238E27FC236}">
                <a16:creationId xmlns:a16="http://schemas.microsoft.com/office/drawing/2014/main" id="{EFE161C9-381D-4A93-BD50-31CC219135C1}"/>
              </a:ext>
            </a:extLst>
          </p:cNvPr>
          <p:cNvSpPr>
            <a:spLocks noGrp="1"/>
          </p:cNvSpPr>
          <p:nvPr>
            <p:ph type="sldNum" sz="quarter" idx="4"/>
          </p:nvPr>
        </p:nvSpPr>
        <p:spPr/>
        <p:txBody>
          <a:bodyPr/>
          <a:lstStyle/>
          <a:p>
            <a:fld id="{2066355A-084C-D24E-9AD2-7E4FC41EA627}" type="slidenum">
              <a:rPr lang="en-US" smtClean="0"/>
              <a:pPr/>
              <a:t>87</a:t>
            </a:fld>
            <a:endParaRPr lang="en-US" dirty="0"/>
          </a:p>
        </p:txBody>
      </p:sp>
      <p:sp>
        <p:nvSpPr>
          <p:cNvPr id="4" name="Content Placeholder 3">
            <a:extLst>
              <a:ext uri="{FF2B5EF4-FFF2-40B4-BE49-F238E27FC236}">
                <a16:creationId xmlns:a16="http://schemas.microsoft.com/office/drawing/2014/main" id="{1170225F-3D65-4731-8F82-DCFA4E666EB7}"/>
              </a:ext>
            </a:extLst>
          </p:cNvPr>
          <p:cNvSpPr>
            <a:spLocks noGrp="1"/>
          </p:cNvSpPr>
          <p:nvPr>
            <p:ph idx="1"/>
          </p:nvPr>
        </p:nvSpPr>
        <p:spPr/>
        <p:txBody>
          <a:bodyPr/>
          <a:lstStyle/>
          <a:p>
            <a:r>
              <a:rPr lang="en-US" dirty="0"/>
              <a:t>Retrieves performance stats for boot operations.</a:t>
            </a:r>
          </a:p>
          <a:p>
            <a:r>
              <a:rPr lang="en-US" dirty="0"/>
              <a:t>Takes various subcommands.</a:t>
            </a:r>
          </a:p>
          <a:p>
            <a:r>
              <a:rPr lang="en-US" dirty="0"/>
              <a:t>Most relevant subcommand for process management is </a:t>
            </a:r>
            <a:r>
              <a:rPr lang="en-US" dirty="0">
                <a:latin typeface="Cutive Mono" panose="020B0604020202020204" charset="0"/>
              </a:rPr>
              <a:t>blame</a:t>
            </a:r>
          </a:p>
          <a:p>
            <a:pPr lvl="1"/>
            <a:r>
              <a:rPr lang="en-US" dirty="0"/>
              <a:t>Prints all systemd units executed on boot.</a:t>
            </a:r>
          </a:p>
          <a:p>
            <a:pPr lvl="1"/>
            <a:r>
              <a:rPr lang="en-US" dirty="0"/>
              <a:t>Prints time it took to execute each unit.</a:t>
            </a:r>
          </a:p>
          <a:p>
            <a:r>
              <a:rPr lang="en-US" dirty="0"/>
              <a:t>Use to identify services/units that make system slow to boot.</a:t>
            </a:r>
          </a:p>
        </p:txBody>
      </p:sp>
    </p:spTree>
    <p:extLst>
      <p:ext uri="{BB962C8B-B14F-4D97-AF65-F5344CB8AC3E}">
        <p14:creationId xmlns:p14="http://schemas.microsoft.com/office/powerpoint/2010/main" val="1750139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47756C-303B-4CCC-A18C-0B121F678861}"/>
              </a:ext>
            </a:extLst>
          </p:cNvPr>
          <p:cNvSpPr>
            <a:spLocks noGrp="1"/>
          </p:cNvSpPr>
          <p:nvPr>
            <p:ph type="title"/>
          </p:nvPr>
        </p:nvSpPr>
        <p:spPr/>
        <p:txBody>
          <a:bodyPr/>
          <a:lstStyle/>
          <a:p>
            <a:r>
              <a:rPr lang="en-US" dirty="0"/>
              <a:t>The </a:t>
            </a:r>
            <a:r>
              <a:rPr lang="en-US" dirty="0">
                <a:latin typeface="Cutive Mono" panose="020B0604020202020204" charset="0"/>
              </a:rPr>
              <a:t>systemd-analyze</a:t>
            </a:r>
            <a:r>
              <a:rPr lang="en-US" dirty="0"/>
              <a:t> Command (Slide 2 of 2)</a:t>
            </a:r>
          </a:p>
        </p:txBody>
      </p:sp>
      <p:sp>
        <p:nvSpPr>
          <p:cNvPr id="3" name="Slide Number Placeholder 2">
            <a:extLst>
              <a:ext uri="{FF2B5EF4-FFF2-40B4-BE49-F238E27FC236}">
                <a16:creationId xmlns:a16="http://schemas.microsoft.com/office/drawing/2014/main" id="{B5E96FBD-F251-40FE-9750-6AE17C1119A6}"/>
              </a:ext>
            </a:extLst>
          </p:cNvPr>
          <p:cNvSpPr>
            <a:spLocks noGrp="1"/>
          </p:cNvSpPr>
          <p:nvPr>
            <p:ph type="sldNum" sz="quarter" idx="4"/>
          </p:nvPr>
        </p:nvSpPr>
        <p:spPr/>
        <p:txBody>
          <a:bodyPr/>
          <a:lstStyle/>
          <a:p>
            <a:fld id="{2066355A-084C-D24E-9AD2-7E4FC41EA627}" type="slidenum">
              <a:rPr lang="en-US" smtClean="0"/>
              <a:pPr/>
              <a:t>88</a:t>
            </a:fld>
            <a:endParaRPr lang="en-US" dirty="0"/>
          </a:p>
        </p:txBody>
      </p:sp>
      <p:pic>
        <p:nvPicPr>
          <p:cNvPr id="4" name="Picture 3">
            <a:extLst>
              <a:ext uri="{FF2B5EF4-FFF2-40B4-BE49-F238E27FC236}">
                <a16:creationId xmlns:a16="http://schemas.microsoft.com/office/drawing/2014/main" id="{0B4438B5-4ACD-4A15-8DE6-F494B013EDB2}"/>
              </a:ext>
            </a:extLst>
          </p:cNvPr>
          <p:cNvPicPr>
            <a:picLocks noChangeAspect="1"/>
          </p:cNvPicPr>
          <p:nvPr/>
        </p:nvPicPr>
        <p:blipFill>
          <a:blip r:embed="rId2"/>
          <a:stretch>
            <a:fillRect/>
          </a:stretch>
        </p:blipFill>
        <p:spPr>
          <a:xfrm>
            <a:off x="1224343" y="723437"/>
            <a:ext cx="6695315" cy="3696626"/>
          </a:xfrm>
          <a:prstGeom prst="rect">
            <a:avLst/>
          </a:prstGeom>
        </p:spPr>
      </p:pic>
    </p:spTree>
    <p:extLst>
      <p:ext uri="{BB962C8B-B14F-4D97-AF65-F5344CB8AC3E}">
        <p14:creationId xmlns:p14="http://schemas.microsoft.com/office/powerpoint/2010/main" val="6013157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B3742-31BC-482D-85AE-E519BF6FCC21}"/>
              </a:ext>
            </a:extLst>
          </p:cNvPr>
          <p:cNvSpPr>
            <a:spLocks noGrp="1"/>
          </p:cNvSpPr>
          <p:nvPr>
            <p:ph type="title"/>
          </p:nvPr>
        </p:nvSpPr>
        <p:spPr/>
        <p:txBody>
          <a:bodyPr/>
          <a:lstStyle/>
          <a:p>
            <a:r>
              <a:rPr lang="en-US" dirty="0"/>
              <a:t>The </a:t>
            </a:r>
            <a:r>
              <a:rPr lang="en-US" dirty="0">
                <a:latin typeface="Cutive Mono" panose="020B0604020202020204" charset="0"/>
              </a:rPr>
              <a:t>lsof</a:t>
            </a:r>
            <a:r>
              <a:rPr lang="en-US" dirty="0"/>
              <a:t> Command (Slide 1 of 2)</a:t>
            </a:r>
          </a:p>
        </p:txBody>
      </p:sp>
      <p:sp>
        <p:nvSpPr>
          <p:cNvPr id="3" name="Slide Number Placeholder 2">
            <a:extLst>
              <a:ext uri="{FF2B5EF4-FFF2-40B4-BE49-F238E27FC236}">
                <a16:creationId xmlns:a16="http://schemas.microsoft.com/office/drawing/2014/main" id="{8674204C-92E2-4135-8A98-87A0DD1DD837}"/>
              </a:ext>
            </a:extLst>
          </p:cNvPr>
          <p:cNvSpPr>
            <a:spLocks noGrp="1"/>
          </p:cNvSpPr>
          <p:nvPr>
            <p:ph type="sldNum" sz="quarter" idx="4"/>
          </p:nvPr>
        </p:nvSpPr>
        <p:spPr/>
        <p:txBody>
          <a:bodyPr/>
          <a:lstStyle/>
          <a:p>
            <a:fld id="{2066355A-084C-D24E-9AD2-7E4FC41EA627}" type="slidenum">
              <a:rPr lang="en-US" smtClean="0"/>
              <a:pPr/>
              <a:t>89</a:t>
            </a:fld>
            <a:endParaRPr lang="en-US" dirty="0"/>
          </a:p>
        </p:txBody>
      </p:sp>
      <p:sp>
        <p:nvSpPr>
          <p:cNvPr id="4" name="Content Placeholder 3">
            <a:extLst>
              <a:ext uri="{FF2B5EF4-FFF2-40B4-BE49-F238E27FC236}">
                <a16:creationId xmlns:a16="http://schemas.microsoft.com/office/drawing/2014/main" id="{C6C62B3E-6C8F-47CB-9C99-3C1CC2D83D32}"/>
              </a:ext>
            </a:extLst>
          </p:cNvPr>
          <p:cNvSpPr>
            <a:spLocks noGrp="1"/>
          </p:cNvSpPr>
          <p:nvPr>
            <p:ph idx="1"/>
          </p:nvPr>
        </p:nvSpPr>
        <p:spPr/>
        <p:txBody>
          <a:bodyPr/>
          <a:lstStyle/>
          <a:p>
            <a:r>
              <a:rPr lang="en-US" dirty="0"/>
              <a:t>Prints all files open to all active processes.</a:t>
            </a:r>
          </a:p>
          <a:p>
            <a:r>
              <a:rPr lang="en-US" dirty="0"/>
              <a:t>Many different kind of files.</a:t>
            </a:r>
          </a:p>
          <a:p>
            <a:r>
              <a:rPr lang="en-US" dirty="0"/>
              <a:t>Use to identify process preventing you from modifying a file.</a:t>
            </a:r>
          </a:p>
          <a:p>
            <a:r>
              <a:rPr lang="en-US" dirty="0"/>
              <a:t>Use to analyze how a process uses files.</a:t>
            </a:r>
          </a:p>
          <a:p>
            <a:r>
              <a:rPr lang="en-US" dirty="0"/>
              <a:t>Prints:</a:t>
            </a:r>
          </a:p>
          <a:p>
            <a:pPr lvl="1"/>
            <a:r>
              <a:rPr lang="en-US" dirty="0"/>
              <a:t>Name of command/process</a:t>
            </a:r>
          </a:p>
          <a:p>
            <a:pPr lvl="1"/>
            <a:r>
              <a:rPr lang="en-US" dirty="0"/>
              <a:t>PID</a:t>
            </a:r>
          </a:p>
          <a:p>
            <a:pPr lvl="1"/>
            <a:r>
              <a:rPr lang="en-US" dirty="0"/>
              <a:t>Invoking user</a:t>
            </a:r>
          </a:p>
          <a:p>
            <a:pPr lvl="1"/>
            <a:r>
              <a:rPr lang="en-US" dirty="0"/>
              <a:t>File descriptor</a:t>
            </a:r>
          </a:p>
          <a:p>
            <a:pPr lvl="1"/>
            <a:r>
              <a:rPr lang="en-US" dirty="0"/>
              <a:t>Type of file</a:t>
            </a:r>
          </a:p>
          <a:p>
            <a:pPr lvl="1"/>
            <a:r>
              <a:rPr lang="en-US" dirty="0"/>
              <a:t>Name of file</a:t>
            </a:r>
          </a:p>
        </p:txBody>
      </p:sp>
    </p:spTree>
    <p:extLst>
      <p:ext uri="{BB962C8B-B14F-4D97-AF65-F5344CB8AC3E}">
        <p14:creationId xmlns:p14="http://schemas.microsoft.com/office/powerpoint/2010/main" val="27313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A2CA-9A2C-4A4B-8575-76D8388A2EE5}"/>
              </a:ext>
            </a:extLst>
          </p:cNvPr>
          <p:cNvSpPr>
            <a:spLocks noGrp="1"/>
          </p:cNvSpPr>
          <p:nvPr>
            <p:ph type="title"/>
          </p:nvPr>
        </p:nvSpPr>
        <p:spPr/>
        <p:txBody>
          <a:bodyPr/>
          <a:lstStyle/>
          <a:p>
            <a:r>
              <a:rPr lang="en-US" dirty="0"/>
              <a:t>The </a:t>
            </a:r>
            <a:r>
              <a:rPr lang="en-US" dirty="0">
                <a:latin typeface="Cutive Mono" panose="020B0604020202020204" charset="0"/>
              </a:rPr>
              <a:t>timedatectl</a:t>
            </a:r>
            <a:r>
              <a:rPr lang="en-US" dirty="0"/>
              <a:t> Command (Slide 1 of 2)</a:t>
            </a:r>
          </a:p>
        </p:txBody>
      </p:sp>
      <p:sp>
        <p:nvSpPr>
          <p:cNvPr id="3" name="Slide Number Placeholder 2">
            <a:extLst>
              <a:ext uri="{FF2B5EF4-FFF2-40B4-BE49-F238E27FC236}">
                <a16:creationId xmlns:a16="http://schemas.microsoft.com/office/drawing/2014/main" id="{D47A7453-CA72-43D0-BEA2-64BBE6302718}"/>
              </a:ext>
            </a:extLst>
          </p:cNvPr>
          <p:cNvSpPr>
            <a:spLocks noGrp="1"/>
          </p:cNvSpPr>
          <p:nvPr>
            <p:ph type="sldNum" sz="quarter" idx="4"/>
          </p:nvPr>
        </p:nvSpPr>
        <p:spPr/>
        <p:txBody>
          <a:bodyPr/>
          <a:lstStyle/>
          <a:p>
            <a:fld id="{2066355A-084C-D24E-9AD2-7E4FC41EA627}" type="slidenum">
              <a:rPr lang="en-US" smtClean="0"/>
              <a:pPr/>
              <a:t>9</a:t>
            </a:fld>
            <a:endParaRPr lang="en-US" dirty="0"/>
          </a:p>
        </p:txBody>
      </p:sp>
      <p:sp>
        <p:nvSpPr>
          <p:cNvPr id="4" name="Content Placeholder 3">
            <a:extLst>
              <a:ext uri="{FF2B5EF4-FFF2-40B4-BE49-F238E27FC236}">
                <a16:creationId xmlns:a16="http://schemas.microsoft.com/office/drawing/2014/main" id="{F9C73B46-ADF1-4B06-BF5D-D4D1F4C88A7F}"/>
              </a:ext>
            </a:extLst>
          </p:cNvPr>
          <p:cNvSpPr>
            <a:spLocks noGrp="1"/>
          </p:cNvSpPr>
          <p:nvPr>
            <p:ph idx="1"/>
          </p:nvPr>
        </p:nvSpPr>
        <p:spPr/>
        <p:txBody>
          <a:bodyPr/>
          <a:lstStyle/>
          <a:p>
            <a:r>
              <a:rPr lang="en-US" dirty="0"/>
              <a:t>Sets system date and time info using subcommands.</a:t>
            </a:r>
          </a:p>
        </p:txBody>
      </p:sp>
      <p:graphicFrame>
        <p:nvGraphicFramePr>
          <p:cNvPr id="5" name="Group 23">
            <a:extLst>
              <a:ext uri="{FF2B5EF4-FFF2-40B4-BE49-F238E27FC236}">
                <a16:creationId xmlns:a16="http://schemas.microsoft.com/office/drawing/2014/main" id="{79C539AA-43A0-4676-8386-3B4A5559BACC}"/>
              </a:ext>
            </a:extLst>
          </p:cNvPr>
          <p:cNvGraphicFramePr>
            <a:graphicFrameLocks noGrp="1"/>
          </p:cNvGraphicFramePr>
          <p:nvPr>
            <p:extLst>
              <p:ext uri="{D42A27DB-BD31-4B8C-83A1-F6EECF244321}">
                <p14:modId xmlns:p14="http://schemas.microsoft.com/office/powerpoint/2010/main" val="937659333"/>
              </p:ext>
            </p:extLst>
          </p:nvPr>
        </p:nvGraphicFramePr>
        <p:xfrm>
          <a:off x="1308527" y="1613417"/>
          <a:ext cx="6522366" cy="2301450"/>
        </p:xfrm>
        <a:graphic>
          <a:graphicData uri="http://schemas.openxmlformats.org/drawingml/2006/table">
            <a:tbl>
              <a:tblPr/>
              <a:tblGrid>
                <a:gridCol w="1925037">
                  <a:extLst>
                    <a:ext uri="{9D8B030D-6E8A-4147-A177-3AD203B41FA5}">
                      <a16:colId xmlns:a16="http://schemas.microsoft.com/office/drawing/2014/main" val="20000"/>
                    </a:ext>
                  </a:extLst>
                </a:gridCol>
                <a:gridCol w="4597329">
                  <a:extLst>
                    <a:ext uri="{9D8B030D-6E8A-4147-A177-3AD203B41FA5}">
                      <a16:colId xmlns:a16="http://schemas.microsoft.com/office/drawing/2014/main" val="20001"/>
                    </a:ext>
                  </a:extLst>
                </a:gridCol>
              </a:tblGrid>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Subcommand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status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Show current date and time info.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set-time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Set system time to time provided.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3575">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set-timezone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Set system time zone to time zone provided.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3575">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list-timezones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 all available time zones.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250238049"/>
                  </a:ext>
                </a:extLst>
              </a:tr>
              <a:tr h="383575">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set-ntp {0|1}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Enable or disable NTP server synchronization.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875501695"/>
                  </a:ext>
                </a:extLst>
              </a:tr>
            </a:tbl>
          </a:graphicData>
        </a:graphic>
      </p:graphicFrame>
    </p:spTree>
    <p:extLst>
      <p:ext uri="{BB962C8B-B14F-4D97-AF65-F5344CB8AC3E}">
        <p14:creationId xmlns:p14="http://schemas.microsoft.com/office/powerpoint/2010/main" val="9335792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28853D-D8A2-4C73-8637-78268DDF4CDB}"/>
              </a:ext>
            </a:extLst>
          </p:cNvPr>
          <p:cNvSpPr>
            <a:spLocks noGrp="1"/>
          </p:cNvSpPr>
          <p:nvPr>
            <p:ph type="title"/>
          </p:nvPr>
        </p:nvSpPr>
        <p:spPr/>
        <p:txBody>
          <a:bodyPr/>
          <a:lstStyle/>
          <a:p>
            <a:r>
              <a:rPr lang="en-US" dirty="0"/>
              <a:t>The </a:t>
            </a:r>
            <a:r>
              <a:rPr lang="en-US" dirty="0">
                <a:latin typeface="Cutive Mono" panose="020B0604020202020204" charset="0"/>
              </a:rPr>
              <a:t>lsof</a:t>
            </a:r>
            <a:r>
              <a:rPr lang="en-US" dirty="0"/>
              <a:t> Command (Slide 2 of 2)</a:t>
            </a:r>
          </a:p>
        </p:txBody>
      </p:sp>
      <p:sp>
        <p:nvSpPr>
          <p:cNvPr id="3" name="Slide Number Placeholder 2">
            <a:extLst>
              <a:ext uri="{FF2B5EF4-FFF2-40B4-BE49-F238E27FC236}">
                <a16:creationId xmlns:a16="http://schemas.microsoft.com/office/drawing/2014/main" id="{08738496-002A-4937-A875-C5EAACB6AE49}"/>
              </a:ext>
            </a:extLst>
          </p:cNvPr>
          <p:cNvSpPr>
            <a:spLocks noGrp="1"/>
          </p:cNvSpPr>
          <p:nvPr>
            <p:ph type="sldNum" sz="quarter" idx="4"/>
          </p:nvPr>
        </p:nvSpPr>
        <p:spPr/>
        <p:txBody>
          <a:bodyPr/>
          <a:lstStyle/>
          <a:p>
            <a:fld id="{2066355A-084C-D24E-9AD2-7E4FC41EA627}" type="slidenum">
              <a:rPr lang="en-US" smtClean="0"/>
              <a:pPr/>
              <a:t>90</a:t>
            </a:fld>
            <a:endParaRPr lang="en-US" dirty="0"/>
          </a:p>
        </p:txBody>
      </p:sp>
      <p:pic>
        <p:nvPicPr>
          <p:cNvPr id="4" name="Picture 3">
            <a:extLst>
              <a:ext uri="{FF2B5EF4-FFF2-40B4-BE49-F238E27FC236}">
                <a16:creationId xmlns:a16="http://schemas.microsoft.com/office/drawing/2014/main" id="{FFC42D9B-52B1-444B-8561-EA6679B279FB}"/>
              </a:ext>
            </a:extLst>
          </p:cNvPr>
          <p:cNvPicPr>
            <a:picLocks noChangeAspect="1"/>
          </p:cNvPicPr>
          <p:nvPr/>
        </p:nvPicPr>
        <p:blipFill>
          <a:blip r:embed="rId2"/>
          <a:stretch>
            <a:fillRect/>
          </a:stretch>
        </p:blipFill>
        <p:spPr>
          <a:xfrm>
            <a:off x="931326" y="880829"/>
            <a:ext cx="7281348" cy="3525938"/>
          </a:xfrm>
          <a:prstGeom prst="rect">
            <a:avLst/>
          </a:prstGeom>
        </p:spPr>
      </p:pic>
    </p:spTree>
    <p:extLst>
      <p:ext uri="{BB962C8B-B14F-4D97-AF65-F5344CB8AC3E}">
        <p14:creationId xmlns:p14="http://schemas.microsoft.com/office/powerpoint/2010/main" val="40216638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8591-D984-4E01-9366-2AC2F9810E90}"/>
              </a:ext>
            </a:extLst>
          </p:cNvPr>
          <p:cNvSpPr>
            <a:spLocks noGrp="1"/>
          </p:cNvSpPr>
          <p:nvPr>
            <p:ph type="title"/>
          </p:nvPr>
        </p:nvSpPr>
        <p:spPr/>
        <p:txBody>
          <a:bodyPr/>
          <a:lstStyle/>
          <a:p>
            <a:r>
              <a:rPr lang="en-US" dirty="0"/>
              <a:t>Process Priorities</a:t>
            </a:r>
          </a:p>
        </p:txBody>
      </p:sp>
      <p:sp>
        <p:nvSpPr>
          <p:cNvPr id="3" name="Slide Number Placeholder 2">
            <a:extLst>
              <a:ext uri="{FF2B5EF4-FFF2-40B4-BE49-F238E27FC236}">
                <a16:creationId xmlns:a16="http://schemas.microsoft.com/office/drawing/2014/main" id="{14146E76-1369-456E-A987-490CB226791C}"/>
              </a:ext>
            </a:extLst>
          </p:cNvPr>
          <p:cNvSpPr>
            <a:spLocks noGrp="1"/>
          </p:cNvSpPr>
          <p:nvPr>
            <p:ph type="sldNum" sz="quarter" idx="4"/>
          </p:nvPr>
        </p:nvSpPr>
        <p:spPr/>
        <p:txBody>
          <a:bodyPr/>
          <a:lstStyle/>
          <a:p>
            <a:fld id="{2066355A-084C-D24E-9AD2-7E4FC41EA627}" type="slidenum">
              <a:rPr lang="en-US" smtClean="0"/>
              <a:pPr/>
              <a:t>91</a:t>
            </a:fld>
            <a:endParaRPr lang="en-US" dirty="0"/>
          </a:p>
        </p:txBody>
      </p:sp>
      <p:sp>
        <p:nvSpPr>
          <p:cNvPr id="4" name="Content Placeholder 3">
            <a:extLst>
              <a:ext uri="{FF2B5EF4-FFF2-40B4-BE49-F238E27FC236}">
                <a16:creationId xmlns:a16="http://schemas.microsoft.com/office/drawing/2014/main" id="{6A4D5343-2774-4A51-88A3-8518D706733E}"/>
              </a:ext>
            </a:extLst>
          </p:cNvPr>
          <p:cNvSpPr>
            <a:spLocks noGrp="1"/>
          </p:cNvSpPr>
          <p:nvPr>
            <p:ph idx="1"/>
          </p:nvPr>
        </p:nvSpPr>
        <p:spPr/>
        <p:txBody>
          <a:bodyPr/>
          <a:lstStyle/>
          <a:p>
            <a:r>
              <a:rPr lang="en-US" dirty="0"/>
              <a:t>Scheduler determines what processes to give CPU time to.</a:t>
            </a:r>
          </a:p>
          <a:p>
            <a:r>
              <a:rPr lang="en-US" dirty="0"/>
              <a:t>Not every decision is optimal.</a:t>
            </a:r>
          </a:p>
          <a:p>
            <a:r>
              <a:rPr lang="en-US" dirty="0"/>
              <a:t>You may need to manually prioritize processes.</a:t>
            </a:r>
          </a:p>
          <a:p>
            <a:pPr lvl="1"/>
            <a:r>
              <a:rPr lang="en-US" dirty="0"/>
              <a:t>One is more crucial than others.</a:t>
            </a:r>
          </a:p>
          <a:p>
            <a:pPr lvl="1"/>
            <a:r>
              <a:rPr lang="en-US" dirty="0"/>
              <a:t>De-prioritize process started by unprivileged users.</a:t>
            </a:r>
          </a:p>
          <a:p>
            <a:pPr lvl="1"/>
            <a:r>
              <a:rPr lang="en-US" dirty="0"/>
              <a:t>Process may be consuming too many resources.</a:t>
            </a:r>
          </a:p>
          <a:p>
            <a:r>
              <a:rPr lang="en-US" dirty="0"/>
              <a:t>Priority based on a </a:t>
            </a:r>
            <a:r>
              <a:rPr lang="en-US" i="1" dirty="0"/>
              <a:t>nice</a:t>
            </a:r>
            <a:r>
              <a:rPr lang="en-US" dirty="0"/>
              <a:t> value.</a:t>
            </a:r>
          </a:p>
          <a:p>
            <a:pPr lvl="1"/>
            <a:r>
              <a:rPr lang="en-US" dirty="0"/>
              <a:t>Number from -20 to 19.</a:t>
            </a:r>
          </a:p>
          <a:p>
            <a:pPr lvl="1"/>
            <a:r>
              <a:rPr lang="en-US" dirty="0"/>
              <a:t>Lower value is higher priority.</a:t>
            </a:r>
          </a:p>
          <a:p>
            <a:pPr lvl="1"/>
            <a:r>
              <a:rPr lang="en-US" dirty="0"/>
              <a:t>Process inherits nice value from parent.</a:t>
            </a:r>
          </a:p>
          <a:p>
            <a:pPr lvl="1"/>
            <a:r>
              <a:rPr lang="en-US" dirty="0"/>
              <a:t>Default is 0.</a:t>
            </a:r>
          </a:p>
        </p:txBody>
      </p:sp>
    </p:spTree>
    <p:extLst>
      <p:ext uri="{BB962C8B-B14F-4D97-AF65-F5344CB8AC3E}">
        <p14:creationId xmlns:p14="http://schemas.microsoft.com/office/powerpoint/2010/main" val="3492769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9523-7301-4630-B894-3736C664350C}"/>
              </a:ext>
            </a:extLst>
          </p:cNvPr>
          <p:cNvSpPr>
            <a:spLocks noGrp="1"/>
          </p:cNvSpPr>
          <p:nvPr>
            <p:ph type="title"/>
          </p:nvPr>
        </p:nvSpPr>
        <p:spPr/>
        <p:txBody>
          <a:bodyPr/>
          <a:lstStyle/>
          <a:p>
            <a:r>
              <a:rPr lang="en-US" dirty="0"/>
              <a:t>The </a:t>
            </a:r>
            <a:r>
              <a:rPr lang="en-US" dirty="0">
                <a:latin typeface="Cutive Mono" panose="020B0604020202020204" charset="0"/>
              </a:rPr>
              <a:t>nice</a:t>
            </a:r>
            <a:r>
              <a:rPr lang="en-US" dirty="0"/>
              <a:t> Command</a:t>
            </a:r>
          </a:p>
        </p:txBody>
      </p:sp>
      <p:sp>
        <p:nvSpPr>
          <p:cNvPr id="3" name="Slide Number Placeholder 2">
            <a:extLst>
              <a:ext uri="{FF2B5EF4-FFF2-40B4-BE49-F238E27FC236}">
                <a16:creationId xmlns:a16="http://schemas.microsoft.com/office/drawing/2014/main" id="{40E89928-25FF-4714-9B9A-EB6C79F0779D}"/>
              </a:ext>
            </a:extLst>
          </p:cNvPr>
          <p:cNvSpPr>
            <a:spLocks noGrp="1"/>
          </p:cNvSpPr>
          <p:nvPr>
            <p:ph type="sldNum" sz="quarter" idx="4"/>
          </p:nvPr>
        </p:nvSpPr>
        <p:spPr/>
        <p:txBody>
          <a:bodyPr/>
          <a:lstStyle/>
          <a:p>
            <a:fld id="{2066355A-084C-D24E-9AD2-7E4FC41EA627}" type="slidenum">
              <a:rPr lang="en-US" smtClean="0"/>
              <a:pPr/>
              <a:t>92</a:t>
            </a:fld>
            <a:endParaRPr lang="en-US" dirty="0"/>
          </a:p>
        </p:txBody>
      </p:sp>
      <p:sp>
        <p:nvSpPr>
          <p:cNvPr id="4" name="Content Placeholder 3">
            <a:extLst>
              <a:ext uri="{FF2B5EF4-FFF2-40B4-BE49-F238E27FC236}">
                <a16:creationId xmlns:a16="http://schemas.microsoft.com/office/drawing/2014/main" id="{7518CFB9-2C9B-4201-987B-8B2777BC8E97}"/>
              </a:ext>
            </a:extLst>
          </p:cNvPr>
          <p:cNvSpPr>
            <a:spLocks noGrp="1"/>
          </p:cNvSpPr>
          <p:nvPr>
            <p:ph idx="1"/>
          </p:nvPr>
        </p:nvSpPr>
        <p:spPr/>
        <p:txBody>
          <a:bodyPr/>
          <a:lstStyle/>
          <a:p>
            <a:r>
              <a:rPr lang="en-US" dirty="0"/>
              <a:t>Run a command with a certain nice value.</a:t>
            </a:r>
          </a:p>
          <a:p>
            <a:r>
              <a:rPr lang="en-US" dirty="0"/>
              <a:t>The </a:t>
            </a:r>
            <a:r>
              <a:rPr lang="en-US" dirty="0">
                <a:latin typeface="Cutive Mono" panose="020B0604020202020204" charset="0"/>
              </a:rPr>
              <a:t>-n</a:t>
            </a:r>
            <a:r>
              <a:rPr lang="en-US" dirty="0"/>
              <a:t> option increments nice value by given integer.</a:t>
            </a:r>
          </a:p>
          <a:p>
            <a:pPr lvl="1"/>
            <a:r>
              <a:rPr lang="en-US" dirty="0"/>
              <a:t>Assumes increment of 10 if no integer given.</a:t>
            </a:r>
          </a:p>
          <a:p>
            <a:r>
              <a:rPr lang="en-US" dirty="0"/>
              <a:t>Without options, prints default nice value.</a:t>
            </a:r>
          </a:p>
          <a:p>
            <a:r>
              <a:rPr lang="en-US" dirty="0"/>
              <a:t>Must have root privileges to run at higher priority.</a:t>
            </a:r>
          </a:p>
          <a:p>
            <a:r>
              <a:rPr lang="en-US" dirty="0"/>
              <a:t>Process with lowered priority can’t be raised by normal users.</a:t>
            </a:r>
          </a:p>
        </p:txBody>
      </p:sp>
    </p:spTree>
    <p:extLst>
      <p:ext uri="{BB962C8B-B14F-4D97-AF65-F5344CB8AC3E}">
        <p14:creationId xmlns:p14="http://schemas.microsoft.com/office/powerpoint/2010/main" val="3293722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7F4C-4308-4235-B0CA-722069F477AF}"/>
              </a:ext>
            </a:extLst>
          </p:cNvPr>
          <p:cNvSpPr>
            <a:spLocks noGrp="1"/>
          </p:cNvSpPr>
          <p:nvPr>
            <p:ph type="title"/>
          </p:nvPr>
        </p:nvSpPr>
        <p:spPr/>
        <p:txBody>
          <a:bodyPr/>
          <a:lstStyle/>
          <a:p>
            <a:r>
              <a:rPr lang="en-US" dirty="0"/>
              <a:t>The </a:t>
            </a:r>
            <a:r>
              <a:rPr lang="en-US" dirty="0">
                <a:latin typeface="Cutive Mono" panose="020B0604020202020204" charset="0"/>
              </a:rPr>
              <a:t>renice</a:t>
            </a:r>
            <a:r>
              <a:rPr lang="en-US" dirty="0"/>
              <a:t> Command</a:t>
            </a:r>
          </a:p>
        </p:txBody>
      </p:sp>
      <p:sp>
        <p:nvSpPr>
          <p:cNvPr id="3" name="Slide Number Placeholder 2">
            <a:extLst>
              <a:ext uri="{FF2B5EF4-FFF2-40B4-BE49-F238E27FC236}">
                <a16:creationId xmlns:a16="http://schemas.microsoft.com/office/drawing/2014/main" id="{DEC5FC7C-3760-4FAC-A21B-19CE1D8ED294}"/>
              </a:ext>
            </a:extLst>
          </p:cNvPr>
          <p:cNvSpPr>
            <a:spLocks noGrp="1"/>
          </p:cNvSpPr>
          <p:nvPr>
            <p:ph type="sldNum" sz="quarter" idx="4"/>
          </p:nvPr>
        </p:nvSpPr>
        <p:spPr/>
        <p:txBody>
          <a:bodyPr/>
          <a:lstStyle/>
          <a:p>
            <a:fld id="{2066355A-084C-D24E-9AD2-7E4FC41EA627}" type="slidenum">
              <a:rPr lang="en-US" smtClean="0"/>
              <a:pPr/>
              <a:t>93</a:t>
            </a:fld>
            <a:endParaRPr lang="en-US" dirty="0"/>
          </a:p>
        </p:txBody>
      </p:sp>
      <p:sp>
        <p:nvSpPr>
          <p:cNvPr id="4" name="Content Placeholder 3">
            <a:extLst>
              <a:ext uri="{FF2B5EF4-FFF2-40B4-BE49-F238E27FC236}">
                <a16:creationId xmlns:a16="http://schemas.microsoft.com/office/drawing/2014/main" id="{5F7DDBB2-05C4-4BBE-B107-A506C8BFBED3}"/>
              </a:ext>
            </a:extLst>
          </p:cNvPr>
          <p:cNvSpPr>
            <a:spLocks noGrp="1"/>
          </p:cNvSpPr>
          <p:nvPr>
            <p:ph idx="1"/>
          </p:nvPr>
        </p:nvSpPr>
        <p:spPr/>
        <p:txBody>
          <a:bodyPr/>
          <a:lstStyle/>
          <a:p>
            <a:r>
              <a:rPr lang="en-US" dirty="0"/>
              <a:t>Alter the nice value of an already running process.</a:t>
            </a:r>
          </a:p>
          <a:p>
            <a:r>
              <a:rPr lang="en-US" dirty="0"/>
              <a:t>Use </a:t>
            </a:r>
            <a:r>
              <a:rPr lang="en-US" dirty="0">
                <a:latin typeface="Cutive Mono" panose="020B0604020202020204" charset="0"/>
              </a:rPr>
              <a:t>-n</a:t>
            </a:r>
            <a:r>
              <a:rPr lang="en-US" dirty="0"/>
              <a:t> to specify new nice value.</a:t>
            </a:r>
          </a:p>
          <a:p>
            <a:r>
              <a:rPr lang="en-US" dirty="0"/>
              <a:t>Identifiers:</a:t>
            </a:r>
          </a:p>
          <a:p>
            <a:pPr lvl="1"/>
            <a:r>
              <a:rPr lang="en-US" dirty="0"/>
              <a:t>Renice a process group with </a:t>
            </a:r>
            <a:r>
              <a:rPr lang="en-US" dirty="0">
                <a:latin typeface="Cutive Mono" panose="020B0604020202020204" charset="0"/>
              </a:rPr>
              <a:t>-g</a:t>
            </a:r>
          </a:p>
          <a:p>
            <a:pPr lvl="1"/>
            <a:r>
              <a:rPr lang="en-US" dirty="0"/>
              <a:t>Renice a user with </a:t>
            </a:r>
            <a:r>
              <a:rPr lang="en-US" dirty="0">
                <a:latin typeface="Cutive Mono" panose="020B0604020202020204" charset="0"/>
              </a:rPr>
              <a:t>-u</a:t>
            </a:r>
          </a:p>
          <a:p>
            <a:pPr lvl="1"/>
            <a:r>
              <a:rPr lang="en-US" dirty="0"/>
              <a:t>Renice by PID (default).</a:t>
            </a:r>
          </a:p>
        </p:txBody>
      </p:sp>
    </p:spTree>
    <p:extLst>
      <p:ext uri="{BB962C8B-B14F-4D97-AF65-F5344CB8AC3E}">
        <p14:creationId xmlns:p14="http://schemas.microsoft.com/office/powerpoint/2010/main" val="19083913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F05D-2080-499E-9330-4AB6D41264B7}"/>
              </a:ext>
            </a:extLst>
          </p:cNvPr>
          <p:cNvSpPr>
            <a:spLocks noGrp="1"/>
          </p:cNvSpPr>
          <p:nvPr>
            <p:ph type="title"/>
          </p:nvPr>
        </p:nvSpPr>
        <p:spPr/>
        <p:txBody>
          <a:bodyPr/>
          <a:lstStyle/>
          <a:p>
            <a:r>
              <a:rPr lang="en-US" dirty="0"/>
              <a:t>Foreground and Background Processes</a:t>
            </a:r>
          </a:p>
        </p:txBody>
      </p:sp>
      <p:sp>
        <p:nvSpPr>
          <p:cNvPr id="3" name="Slide Number Placeholder 2">
            <a:extLst>
              <a:ext uri="{FF2B5EF4-FFF2-40B4-BE49-F238E27FC236}">
                <a16:creationId xmlns:a16="http://schemas.microsoft.com/office/drawing/2014/main" id="{5047C348-988F-4D71-BBE8-E86FB4D56E6F}"/>
              </a:ext>
            </a:extLst>
          </p:cNvPr>
          <p:cNvSpPr>
            <a:spLocks noGrp="1"/>
          </p:cNvSpPr>
          <p:nvPr>
            <p:ph type="sldNum" sz="quarter" idx="4"/>
          </p:nvPr>
        </p:nvSpPr>
        <p:spPr/>
        <p:txBody>
          <a:bodyPr/>
          <a:lstStyle/>
          <a:p>
            <a:fld id="{2066355A-084C-D24E-9AD2-7E4FC41EA627}" type="slidenum">
              <a:rPr lang="en-US" smtClean="0"/>
              <a:pPr/>
              <a:t>94</a:t>
            </a:fld>
            <a:endParaRPr lang="en-US" dirty="0"/>
          </a:p>
        </p:txBody>
      </p:sp>
      <p:sp>
        <p:nvSpPr>
          <p:cNvPr id="4" name="Content Placeholder 3">
            <a:extLst>
              <a:ext uri="{FF2B5EF4-FFF2-40B4-BE49-F238E27FC236}">
                <a16:creationId xmlns:a16="http://schemas.microsoft.com/office/drawing/2014/main" id="{EA3644F4-F1D1-4D12-9CA1-0C51F9616BD5}"/>
              </a:ext>
            </a:extLst>
          </p:cNvPr>
          <p:cNvSpPr>
            <a:spLocks noGrp="1"/>
          </p:cNvSpPr>
          <p:nvPr>
            <p:ph idx="1"/>
          </p:nvPr>
        </p:nvSpPr>
        <p:spPr/>
        <p:txBody>
          <a:bodyPr/>
          <a:lstStyle/>
          <a:p>
            <a:r>
              <a:rPr lang="en-US" dirty="0"/>
              <a:t>Most commands execute in foreground.</a:t>
            </a:r>
          </a:p>
          <a:p>
            <a:pPr lvl="1"/>
            <a:r>
              <a:rPr lang="en-US" dirty="0"/>
              <a:t>Shell is "consumed" until process finishes.</a:t>
            </a:r>
          </a:p>
          <a:p>
            <a:pPr lvl="1"/>
            <a:r>
              <a:rPr lang="en-US" dirty="0"/>
              <a:t>Not a problem for simple commands.</a:t>
            </a:r>
          </a:p>
          <a:p>
            <a:pPr lvl="1"/>
            <a:r>
              <a:rPr lang="en-US" dirty="0"/>
              <a:t>Can be an issue for longer commands or scripts.</a:t>
            </a:r>
          </a:p>
          <a:p>
            <a:r>
              <a:rPr lang="en-US" dirty="0"/>
              <a:t>Example: Backup script can take 45 minutes to complete.</a:t>
            </a:r>
          </a:p>
          <a:p>
            <a:pPr lvl="1"/>
            <a:r>
              <a:rPr lang="en-US" dirty="0"/>
              <a:t>Won't be able to use same shell until it's done.</a:t>
            </a:r>
          </a:p>
          <a:p>
            <a:r>
              <a:rPr lang="en-US" dirty="0"/>
              <a:t>You can run commands in background.</a:t>
            </a:r>
          </a:p>
          <a:p>
            <a:pPr lvl="1"/>
            <a:r>
              <a:rPr lang="en-US" dirty="0"/>
              <a:t>Still execute, but don't consume shell.</a:t>
            </a:r>
          </a:p>
          <a:p>
            <a:pPr lvl="1"/>
            <a:r>
              <a:rPr lang="en-US" dirty="0">
                <a:latin typeface="Cutive Mono" panose="020B0604020202020204" charset="0"/>
              </a:rPr>
              <a:t>fg</a:t>
            </a:r>
            <a:r>
              <a:rPr lang="en-US" dirty="0"/>
              <a:t>/</a:t>
            </a:r>
            <a:r>
              <a:rPr lang="en-US" dirty="0">
                <a:latin typeface="Cutive Mono" panose="020B0604020202020204" charset="0"/>
              </a:rPr>
              <a:t>bg</a:t>
            </a:r>
            <a:r>
              <a:rPr lang="en-US" dirty="0"/>
              <a:t> used to move commands to foreground/background.</a:t>
            </a:r>
          </a:p>
        </p:txBody>
      </p:sp>
    </p:spTree>
    <p:extLst>
      <p:ext uri="{BB962C8B-B14F-4D97-AF65-F5344CB8AC3E}">
        <p14:creationId xmlns:p14="http://schemas.microsoft.com/office/powerpoint/2010/main" val="17453170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FA4A8-9F47-4DDB-81D0-D9D0BC275951}"/>
              </a:ext>
            </a:extLst>
          </p:cNvPr>
          <p:cNvSpPr>
            <a:spLocks noGrp="1"/>
          </p:cNvSpPr>
          <p:nvPr>
            <p:ph type="title"/>
          </p:nvPr>
        </p:nvSpPr>
        <p:spPr/>
        <p:txBody>
          <a:bodyPr/>
          <a:lstStyle/>
          <a:p>
            <a:r>
              <a:rPr lang="en-US" dirty="0"/>
              <a:t>Management of Foreground and Background Processes</a:t>
            </a:r>
          </a:p>
        </p:txBody>
      </p:sp>
      <p:sp>
        <p:nvSpPr>
          <p:cNvPr id="3" name="Slide Number Placeholder 2">
            <a:extLst>
              <a:ext uri="{FF2B5EF4-FFF2-40B4-BE49-F238E27FC236}">
                <a16:creationId xmlns:a16="http://schemas.microsoft.com/office/drawing/2014/main" id="{C14E78C6-30B5-4CA4-9DD9-D34E91E22335}"/>
              </a:ext>
            </a:extLst>
          </p:cNvPr>
          <p:cNvSpPr>
            <a:spLocks noGrp="1"/>
          </p:cNvSpPr>
          <p:nvPr>
            <p:ph type="sldNum" sz="quarter" idx="4"/>
          </p:nvPr>
        </p:nvSpPr>
        <p:spPr/>
        <p:txBody>
          <a:bodyPr/>
          <a:lstStyle/>
          <a:p>
            <a:fld id="{2066355A-084C-D24E-9AD2-7E4FC41EA627}" type="slidenum">
              <a:rPr lang="en-US" smtClean="0"/>
              <a:pPr/>
              <a:t>95</a:t>
            </a:fld>
            <a:endParaRPr lang="en-US" dirty="0"/>
          </a:p>
        </p:txBody>
      </p:sp>
      <p:sp>
        <p:nvSpPr>
          <p:cNvPr id="4" name="Content Placeholder 3">
            <a:extLst>
              <a:ext uri="{FF2B5EF4-FFF2-40B4-BE49-F238E27FC236}">
                <a16:creationId xmlns:a16="http://schemas.microsoft.com/office/drawing/2014/main" id="{4C2CF6CA-255B-41B7-833B-90C4BBE8D603}"/>
              </a:ext>
            </a:extLst>
          </p:cNvPr>
          <p:cNvSpPr>
            <a:spLocks noGrp="1"/>
          </p:cNvSpPr>
          <p:nvPr>
            <p:ph idx="1"/>
          </p:nvPr>
        </p:nvSpPr>
        <p:spPr/>
        <p:txBody>
          <a:bodyPr/>
          <a:lstStyle/>
          <a:p>
            <a:pPr marL="342900" indent="-342900">
              <a:buFont typeface="+mj-lt"/>
              <a:buAutoNum type="arabicPeriod"/>
            </a:pPr>
            <a:r>
              <a:rPr lang="en-US" dirty="0"/>
              <a:t>Execute script in background (</a:t>
            </a:r>
            <a:r>
              <a:rPr lang="en-US" dirty="0">
                <a:latin typeface="Cutive Mono" panose="020B0604020202020204" charset="0"/>
              </a:rPr>
              <a:t>backup-script.sh &amp;</a:t>
            </a:r>
            <a:r>
              <a:rPr lang="en-US" dirty="0"/>
              <a:t>).</a:t>
            </a:r>
          </a:p>
          <a:p>
            <a:pPr marL="342900" indent="-342900">
              <a:buFont typeface="+mj-lt"/>
              <a:buAutoNum type="arabicPeriod"/>
            </a:pPr>
            <a:r>
              <a:rPr lang="en-US" dirty="0"/>
              <a:t>Use </a:t>
            </a:r>
            <a:r>
              <a:rPr lang="en-US" dirty="0">
                <a:latin typeface="Cutive Mono" panose="020B0604020202020204" charset="0"/>
              </a:rPr>
              <a:t>jobs</a:t>
            </a:r>
            <a:r>
              <a:rPr lang="en-US" dirty="0"/>
              <a:t> to discover job ID of script.</a:t>
            </a:r>
          </a:p>
          <a:p>
            <a:pPr marL="342900" indent="-342900">
              <a:buFont typeface="+mj-lt"/>
              <a:buAutoNum type="arabicPeriod"/>
            </a:pPr>
            <a:r>
              <a:rPr lang="en-US" dirty="0"/>
              <a:t>Move script execution to foreground (</a:t>
            </a:r>
            <a:r>
              <a:rPr lang="en-US" dirty="0">
                <a:latin typeface="Cutive Mono" panose="020B0604020202020204" charset="0"/>
              </a:rPr>
              <a:t>fg %&lt;job ID&gt;</a:t>
            </a:r>
            <a:r>
              <a:rPr lang="en-US" dirty="0"/>
              <a:t>).</a:t>
            </a:r>
          </a:p>
          <a:p>
            <a:pPr marL="342900" indent="-342900">
              <a:buFont typeface="+mj-lt"/>
              <a:buAutoNum type="arabicPeriod"/>
            </a:pPr>
            <a:r>
              <a:rPr lang="en-US" dirty="0"/>
              <a:t>Press </a:t>
            </a:r>
            <a:r>
              <a:rPr lang="en-US" b="1" dirty="0"/>
              <a:t>Ctrl+Z</a:t>
            </a:r>
            <a:r>
              <a:rPr lang="en-US" dirty="0"/>
              <a:t> to temporarily pause job.</a:t>
            </a:r>
          </a:p>
          <a:p>
            <a:pPr marL="342900" indent="-342900">
              <a:buFont typeface="+mj-lt"/>
              <a:buAutoNum type="arabicPeriod"/>
            </a:pPr>
            <a:r>
              <a:rPr lang="en-US" dirty="0"/>
              <a:t>Move script execution to background (</a:t>
            </a:r>
            <a:r>
              <a:rPr lang="en-US" dirty="0">
                <a:latin typeface="Cutive Mono" panose="020B0604020202020204" charset="0"/>
              </a:rPr>
              <a:t>bg %&lt;job ID&gt;</a:t>
            </a:r>
            <a:r>
              <a:rPr lang="en-US" dirty="0"/>
              <a:t>).</a:t>
            </a:r>
          </a:p>
        </p:txBody>
      </p:sp>
    </p:spTree>
    <p:extLst>
      <p:ext uri="{BB962C8B-B14F-4D97-AF65-F5344CB8AC3E}">
        <p14:creationId xmlns:p14="http://schemas.microsoft.com/office/powerpoint/2010/main" val="33710848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4336-B144-4F1D-87FF-C18594118386}"/>
              </a:ext>
            </a:extLst>
          </p:cNvPr>
          <p:cNvSpPr>
            <a:spLocks noGrp="1"/>
          </p:cNvSpPr>
          <p:nvPr>
            <p:ph type="title"/>
          </p:nvPr>
        </p:nvSpPr>
        <p:spPr/>
        <p:txBody>
          <a:bodyPr/>
          <a:lstStyle/>
          <a:p>
            <a:r>
              <a:rPr lang="en-US" dirty="0"/>
              <a:t>The </a:t>
            </a:r>
            <a:r>
              <a:rPr lang="en-US" dirty="0">
                <a:latin typeface="Cutive Mono" panose="020B0604020202020204" charset="0"/>
              </a:rPr>
              <a:t>nohup</a:t>
            </a:r>
            <a:r>
              <a:rPr lang="en-US" dirty="0"/>
              <a:t> Command</a:t>
            </a:r>
          </a:p>
        </p:txBody>
      </p:sp>
      <p:sp>
        <p:nvSpPr>
          <p:cNvPr id="3" name="Slide Number Placeholder 2">
            <a:extLst>
              <a:ext uri="{FF2B5EF4-FFF2-40B4-BE49-F238E27FC236}">
                <a16:creationId xmlns:a16="http://schemas.microsoft.com/office/drawing/2014/main" id="{61C23CA9-C69A-430A-8B19-51A7F4306B45}"/>
              </a:ext>
            </a:extLst>
          </p:cNvPr>
          <p:cNvSpPr>
            <a:spLocks noGrp="1"/>
          </p:cNvSpPr>
          <p:nvPr>
            <p:ph type="sldNum" sz="quarter" idx="4"/>
          </p:nvPr>
        </p:nvSpPr>
        <p:spPr/>
        <p:txBody>
          <a:bodyPr/>
          <a:lstStyle/>
          <a:p>
            <a:fld id="{2066355A-084C-D24E-9AD2-7E4FC41EA627}" type="slidenum">
              <a:rPr lang="en-US" smtClean="0"/>
              <a:pPr/>
              <a:t>96</a:t>
            </a:fld>
            <a:endParaRPr lang="en-US" dirty="0"/>
          </a:p>
        </p:txBody>
      </p:sp>
      <p:sp>
        <p:nvSpPr>
          <p:cNvPr id="4" name="Content Placeholder 3">
            <a:extLst>
              <a:ext uri="{FF2B5EF4-FFF2-40B4-BE49-F238E27FC236}">
                <a16:creationId xmlns:a16="http://schemas.microsoft.com/office/drawing/2014/main" id="{15883D5B-2102-4857-9768-8A7A2A458906}"/>
              </a:ext>
            </a:extLst>
          </p:cNvPr>
          <p:cNvSpPr>
            <a:spLocks noGrp="1"/>
          </p:cNvSpPr>
          <p:nvPr>
            <p:ph idx="1"/>
          </p:nvPr>
        </p:nvSpPr>
        <p:spPr/>
        <p:txBody>
          <a:bodyPr/>
          <a:lstStyle/>
          <a:p>
            <a:r>
              <a:rPr lang="en-US" dirty="0"/>
              <a:t>Prevents process from ending when user logs off.</a:t>
            </a:r>
          </a:p>
          <a:p>
            <a:r>
              <a:rPr lang="en-US" dirty="0"/>
              <a:t>Example: Admin executes backup script, then logs off.</a:t>
            </a:r>
          </a:p>
          <a:p>
            <a:pPr lvl="1"/>
            <a:r>
              <a:rPr lang="en-US" dirty="0"/>
              <a:t>By default, script would stop running.</a:t>
            </a:r>
          </a:p>
          <a:p>
            <a:pPr lvl="1"/>
            <a:r>
              <a:rPr lang="en-US" dirty="0"/>
              <a:t>Putting </a:t>
            </a:r>
            <a:r>
              <a:rPr lang="en-US" dirty="0">
                <a:latin typeface="Cutive Mono" panose="020B0604020202020204" charset="0"/>
              </a:rPr>
              <a:t>nohup</a:t>
            </a:r>
            <a:r>
              <a:rPr lang="en-US" dirty="0"/>
              <a:t> in front of command will enable it to continue running.</a:t>
            </a:r>
          </a:p>
        </p:txBody>
      </p:sp>
    </p:spTree>
    <p:extLst>
      <p:ext uri="{BB962C8B-B14F-4D97-AF65-F5344CB8AC3E}">
        <p14:creationId xmlns:p14="http://schemas.microsoft.com/office/powerpoint/2010/main" val="2754939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4025-8845-464C-88BD-4BBB4EFBC8E2}"/>
              </a:ext>
            </a:extLst>
          </p:cNvPr>
          <p:cNvSpPr>
            <a:spLocks noGrp="1"/>
          </p:cNvSpPr>
          <p:nvPr>
            <p:ph type="title"/>
          </p:nvPr>
        </p:nvSpPr>
        <p:spPr/>
        <p:txBody>
          <a:bodyPr/>
          <a:lstStyle/>
          <a:p>
            <a:r>
              <a:rPr lang="en-US" dirty="0"/>
              <a:t>Kill Commands</a:t>
            </a:r>
          </a:p>
        </p:txBody>
      </p:sp>
      <p:sp>
        <p:nvSpPr>
          <p:cNvPr id="3" name="Slide Number Placeholder 2">
            <a:extLst>
              <a:ext uri="{FF2B5EF4-FFF2-40B4-BE49-F238E27FC236}">
                <a16:creationId xmlns:a16="http://schemas.microsoft.com/office/drawing/2014/main" id="{809E519F-AAAD-427B-BFED-28C18BEAA925}"/>
              </a:ext>
            </a:extLst>
          </p:cNvPr>
          <p:cNvSpPr>
            <a:spLocks noGrp="1"/>
          </p:cNvSpPr>
          <p:nvPr>
            <p:ph type="sldNum" sz="quarter" idx="4"/>
          </p:nvPr>
        </p:nvSpPr>
        <p:spPr/>
        <p:txBody>
          <a:bodyPr/>
          <a:lstStyle/>
          <a:p>
            <a:fld id="{2066355A-084C-D24E-9AD2-7E4FC41EA627}" type="slidenum">
              <a:rPr lang="en-US" smtClean="0"/>
              <a:pPr/>
              <a:t>97</a:t>
            </a:fld>
            <a:endParaRPr lang="en-US" dirty="0"/>
          </a:p>
        </p:txBody>
      </p:sp>
      <p:sp>
        <p:nvSpPr>
          <p:cNvPr id="4" name="Content Placeholder 3">
            <a:extLst>
              <a:ext uri="{FF2B5EF4-FFF2-40B4-BE49-F238E27FC236}">
                <a16:creationId xmlns:a16="http://schemas.microsoft.com/office/drawing/2014/main" id="{F8E8B9D4-C465-45C4-ACEB-97D0031AA020}"/>
              </a:ext>
            </a:extLst>
          </p:cNvPr>
          <p:cNvSpPr>
            <a:spLocks noGrp="1"/>
          </p:cNvSpPr>
          <p:nvPr>
            <p:ph idx="1"/>
          </p:nvPr>
        </p:nvSpPr>
        <p:spPr/>
        <p:txBody>
          <a:bodyPr/>
          <a:lstStyle/>
          <a:p>
            <a:r>
              <a:rPr lang="en-US" dirty="0"/>
              <a:t>Used to terminate processes.</a:t>
            </a:r>
          </a:p>
          <a:p>
            <a:pPr lvl="1"/>
            <a:r>
              <a:rPr lang="en-US" dirty="0"/>
              <a:t>Unresponsive, cause instability, have open files, etc.</a:t>
            </a:r>
          </a:p>
        </p:txBody>
      </p:sp>
      <p:graphicFrame>
        <p:nvGraphicFramePr>
          <p:cNvPr id="5" name="Group 23">
            <a:extLst>
              <a:ext uri="{FF2B5EF4-FFF2-40B4-BE49-F238E27FC236}">
                <a16:creationId xmlns:a16="http://schemas.microsoft.com/office/drawing/2014/main" id="{1AB2B977-105B-4CF7-B63F-651FAD6CBA5E}"/>
              </a:ext>
            </a:extLst>
          </p:cNvPr>
          <p:cNvGraphicFramePr>
            <a:graphicFrameLocks noGrp="1"/>
          </p:cNvGraphicFramePr>
          <p:nvPr>
            <p:extLst>
              <p:ext uri="{D42A27DB-BD31-4B8C-83A1-F6EECF244321}">
                <p14:modId xmlns:p14="http://schemas.microsoft.com/office/powerpoint/2010/main" val="3402389875"/>
              </p:ext>
            </p:extLst>
          </p:nvPr>
        </p:nvGraphicFramePr>
        <p:xfrm>
          <a:off x="1350229" y="2102805"/>
          <a:ext cx="6438961" cy="1892207"/>
        </p:xfrm>
        <a:graphic>
          <a:graphicData uri="http://schemas.openxmlformats.org/drawingml/2006/table">
            <a:tbl>
              <a:tblPr/>
              <a:tblGrid>
                <a:gridCol w="1410918">
                  <a:extLst>
                    <a:ext uri="{9D8B030D-6E8A-4147-A177-3AD203B41FA5}">
                      <a16:colId xmlns:a16="http://schemas.microsoft.com/office/drawing/2014/main" val="20000"/>
                    </a:ext>
                  </a:extLst>
                </a:gridCol>
                <a:gridCol w="5028043">
                  <a:extLst>
                    <a:ext uri="{9D8B030D-6E8A-4147-A177-3AD203B41FA5}">
                      <a16:colId xmlns:a16="http://schemas.microsoft.com/office/drawing/2014/main" val="20001"/>
                    </a:ext>
                  </a:extLst>
                </a:gridCol>
              </a:tblGrid>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Command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kill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Sends kill signal to one or more processes.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PID must be specified.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pkill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Sends kill signal to processes based on pattern.</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Similar to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pgrep</a:t>
                      </a:r>
                      <a:r>
                        <a:rPr kumimoji="0" lang="en-US" sz="1200" b="0" i="0" u="none" strike="noStrike" kern="1200" cap="none" normalizeH="0" baseline="0" dirty="0">
                          <a:ln>
                            <a:noFill/>
                          </a:ln>
                          <a:solidFill>
                            <a:srgbClr val="45545F"/>
                          </a:solidFill>
                          <a:effectLst/>
                          <a:latin typeface="+mn-lt"/>
                          <a:ea typeface="+mn-ea"/>
                          <a:cs typeface="Calibri"/>
                        </a:rPr>
                        <a:t> but actually sends signal.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1087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killall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Sends kill signal to processes based on name.</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Similar to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pkill</a:t>
                      </a:r>
                      <a:r>
                        <a:rPr kumimoji="0" lang="en-US" sz="1200" b="0" i="0" u="none" strike="noStrike" kern="1200" cap="none" normalizeH="0" baseline="0" dirty="0">
                          <a:ln>
                            <a:noFill/>
                          </a:ln>
                          <a:solidFill>
                            <a:srgbClr val="45545F"/>
                          </a:solidFill>
                          <a:effectLst/>
                          <a:latin typeface="+mn-lt"/>
                          <a:ea typeface="+mn-ea"/>
                          <a:cs typeface="Calibri"/>
                        </a:rPr>
                        <a:t> with some functional differences.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343236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2F5-8C60-4B06-9EB4-E1EFA164E2C9}"/>
              </a:ext>
            </a:extLst>
          </p:cNvPr>
          <p:cNvSpPr>
            <a:spLocks noGrp="1"/>
          </p:cNvSpPr>
          <p:nvPr>
            <p:ph type="title"/>
          </p:nvPr>
        </p:nvSpPr>
        <p:spPr/>
        <p:txBody>
          <a:bodyPr/>
          <a:lstStyle/>
          <a:p>
            <a:r>
              <a:rPr lang="en-US" dirty="0"/>
              <a:t>Kill Signals</a:t>
            </a:r>
          </a:p>
        </p:txBody>
      </p:sp>
      <p:sp>
        <p:nvSpPr>
          <p:cNvPr id="3" name="Slide Number Placeholder 2">
            <a:extLst>
              <a:ext uri="{FF2B5EF4-FFF2-40B4-BE49-F238E27FC236}">
                <a16:creationId xmlns:a16="http://schemas.microsoft.com/office/drawing/2014/main" id="{00649ACD-8CA6-49C2-B434-2A0C1C4694B9}"/>
              </a:ext>
            </a:extLst>
          </p:cNvPr>
          <p:cNvSpPr>
            <a:spLocks noGrp="1"/>
          </p:cNvSpPr>
          <p:nvPr>
            <p:ph type="sldNum" sz="quarter" idx="4"/>
          </p:nvPr>
        </p:nvSpPr>
        <p:spPr/>
        <p:txBody>
          <a:bodyPr/>
          <a:lstStyle/>
          <a:p>
            <a:fld id="{2066355A-084C-D24E-9AD2-7E4FC41EA627}" type="slidenum">
              <a:rPr lang="en-US" smtClean="0"/>
              <a:pPr/>
              <a:t>98</a:t>
            </a:fld>
            <a:endParaRPr lang="en-US" dirty="0"/>
          </a:p>
        </p:txBody>
      </p:sp>
      <p:graphicFrame>
        <p:nvGraphicFramePr>
          <p:cNvPr id="5" name="Group 23">
            <a:extLst>
              <a:ext uri="{FF2B5EF4-FFF2-40B4-BE49-F238E27FC236}">
                <a16:creationId xmlns:a16="http://schemas.microsoft.com/office/drawing/2014/main" id="{F9811C81-56F0-45AB-AE20-49B9524B5589}"/>
              </a:ext>
            </a:extLst>
          </p:cNvPr>
          <p:cNvGraphicFramePr>
            <a:graphicFrameLocks noGrp="1"/>
          </p:cNvGraphicFramePr>
          <p:nvPr>
            <p:extLst>
              <p:ext uri="{D42A27DB-BD31-4B8C-83A1-F6EECF244321}">
                <p14:modId xmlns:p14="http://schemas.microsoft.com/office/powerpoint/2010/main" val="719962530"/>
              </p:ext>
            </p:extLst>
          </p:nvPr>
        </p:nvGraphicFramePr>
        <p:xfrm>
          <a:off x="952500" y="708660"/>
          <a:ext cx="7239001" cy="4023360"/>
        </p:xfrm>
        <a:graphic>
          <a:graphicData uri="http://schemas.openxmlformats.org/drawingml/2006/table">
            <a:tbl>
              <a:tblPr/>
              <a:tblGrid>
                <a:gridCol w="1253213">
                  <a:extLst>
                    <a:ext uri="{9D8B030D-6E8A-4147-A177-3AD203B41FA5}">
                      <a16:colId xmlns:a16="http://schemas.microsoft.com/office/drawing/2014/main" val="20000"/>
                    </a:ext>
                  </a:extLst>
                </a:gridCol>
                <a:gridCol w="1558451">
                  <a:extLst>
                    <a:ext uri="{9D8B030D-6E8A-4147-A177-3AD203B41FA5}">
                      <a16:colId xmlns:a16="http://schemas.microsoft.com/office/drawing/2014/main" val="20001"/>
                    </a:ext>
                  </a:extLst>
                </a:gridCol>
                <a:gridCol w="4427337">
                  <a:extLst>
                    <a:ext uri="{9D8B030D-6E8A-4147-A177-3AD203B41FA5}">
                      <a16:colId xmlns:a16="http://schemas.microsoft.com/office/drawing/2014/main" val="2408524453"/>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Signal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Value(s)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SIGINT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2</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Interrupts process from terminal.</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Can be caught or ignored.</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cap="none" normalizeH="0" baseline="0" dirty="0">
                          <a:ln>
                            <a:noFill/>
                          </a:ln>
                          <a:solidFill>
                            <a:srgbClr val="45545F"/>
                          </a:solidFill>
                          <a:effectLst/>
                          <a:latin typeface="+mn-lt"/>
                          <a:cs typeface="Calibri"/>
                        </a:rPr>
                        <a:t>Same as pressing </a:t>
                      </a:r>
                      <a:r>
                        <a:rPr kumimoji="0" lang="en-US" sz="1200" b="1" i="0" u="none" strike="noStrike" cap="none" normalizeH="0" baseline="0" dirty="0">
                          <a:ln>
                            <a:noFill/>
                          </a:ln>
                          <a:solidFill>
                            <a:srgbClr val="45545F"/>
                          </a:solidFill>
                          <a:effectLst/>
                          <a:latin typeface="+mn-lt"/>
                          <a:cs typeface="Calibri"/>
                        </a:rPr>
                        <a:t>Ctrl+C</a:t>
                      </a:r>
                      <a:r>
                        <a:rPr kumimoji="0" lang="en-US" sz="1200" b="0" i="0" u="none" strike="noStrike" cap="none" normalizeH="0" baseline="0" dirty="0">
                          <a:ln>
                            <a:noFill/>
                          </a:ln>
                          <a:solidFill>
                            <a:srgbClr val="45545F"/>
                          </a:solidFill>
                          <a:effectLst/>
                          <a:latin typeface="+mn-lt"/>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SIGKILL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9</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Kills process immediately.</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Cannot be caught or ignored.</a:t>
                      </a:r>
                    </a:p>
                    <a:p>
                      <a:pPr marL="173038" marR="0" lvl="0" indent="-173038"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pPr>
                      <a:r>
                        <a:rPr kumimoji="0" lang="en-US" sz="1200" b="0" i="0" u="none" strike="noStrike" kern="1200" cap="none" normalizeH="0" baseline="0" dirty="0">
                          <a:ln>
                            <a:noFill/>
                          </a:ln>
                          <a:solidFill>
                            <a:srgbClr val="45545F"/>
                          </a:solidFill>
                          <a:effectLst/>
                          <a:latin typeface="+mn-lt"/>
                          <a:ea typeface="+mn-ea"/>
                          <a:cs typeface="Calibri"/>
                        </a:rPr>
                        <a:t>Last resort.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SIGTERM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15</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Terminates process.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Can be caught or ignored.</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Sent from program and not terminal.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5720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SIGSTOP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17</a:t>
                      </a:r>
                      <a:r>
                        <a:rPr kumimoji="0" lang="en-US" sz="1200" b="0" i="0" u="none" strike="noStrike" kern="1200" cap="none" normalizeH="0" baseline="0" dirty="0">
                          <a:ln>
                            <a:noFill/>
                          </a:ln>
                          <a:solidFill>
                            <a:srgbClr val="45545F"/>
                          </a:solidFill>
                          <a:effectLst/>
                          <a:latin typeface="+mn-lt"/>
                          <a:ea typeface="+mn-ea"/>
                          <a:cs typeface="Calibri"/>
                        </a:rPr>
                        <a:t>,</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 19</a:t>
                      </a:r>
                      <a:r>
                        <a:rPr kumimoji="0" lang="en-US" sz="1200" b="0" i="0" u="none" strike="noStrike" kern="1200" cap="none" normalizeH="0" baseline="0" dirty="0">
                          <a:ln>
                            <a:noFill/>
                          </a:ln>
                          <a:solidFill>
                            <a:srgbClr val="45545F"/>
                          </a:solidFill>
                          <a:effectLst/>
                          <a:latin typeface="+mn-lt"/>
                          <a:ea typeface="+mn-ea"/>
                          <a:cs typeface="Calibri"/>
                        </a:rPr>
                        <a:t>,</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 23</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Pauses process.</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Cannot be caught or ignored.</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Sent from program and not terminal.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63896068"/>
                  </a:ext>
                </a:extLst>
              </a:tr>
              <a:tr h="45720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SIGSTP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18</a:t>
                      </a:r>
                      <a:r>
                        <a:rPr kumimoji="0" lang="en-US" sz="1200" b="0" i="0" u="none" strike="noStrike" kern="1200" cap="none" normalizeH="0" baseline="0" dirty="0">
                          <a:ln>
                            <a:noFill/>
                          </a:ln>
                          <a:solidFill>
                            <a:srgbClr val="45545F"/>
                          </a:solidFill>
                          <a:effectLst/>
                          <a:latin typeface="+mn-lt"/>
                          <a:ea typeface="+mn-ea"/>
                          <a:cs typeface="Calibri"/>
                        </a:rPr>
                        <a:t>,</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 20</a:t>
                      </a:r>
                      <a:r>
                        <a:rPr kumimoji="0" lang="en-US" sz="1200" b="0" i="0" u="none" strike="noStrike" kern="1200" cap="none" normalizeH="0" baseline="0" dirty="0">
                          <a:ln>
                            <a:noFill/>
                          </a:ln>
                          <a:solidFill>
                            <a:srgbClr val="45545F"/>
                          </a:solidFill>
                          <a:effectLst/>
                          <a:latin typeface="+mn-lt"/>
                          <a:ea typeface="+mn-ea"/>
                          <a:cs typeface="Calibri"/>
                        </a:rPr>
                        <a:t>,</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 24</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Pauses process from terminal.</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Can be caught or ignored.</a:t>
                      </a:r>
                    </a:p>
                    <a:p>
                      <a:pPr marL="171450" marR="0" lvl="0" indent="-17145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Char char="•"/>
                        <a:tabLst/>
                        <a:defRPr/>
                      </a:pPr>
                      <a:r>
                        <a:rPr kumimoji="0" lang="en-US" sz="1200" b="0" i="0" u="none" strike="noStrike" kern="1200" cap="none" normalizeH="0" baseline="0" dirty="0">
                          <a:ln>
                            <a:noFill/>
                          </a:ln>
                          <a:solidFill>
                            <a:srgbClr val="45545F"/>
                          </a:solidFill>
                          <a:effectLst/>
                          <a:latin typeface="+mn-lt"/>
                          <a:ea typeface="+mn-ea"/>
                          <a:cs typeface="Calibri"/>
                        </a:rPr>
                        <a:t>Same as pressing </a:t>
                      </a:r>
                      <a:r>
                        <a:rPr kumimoji="0" lang="en-US" sz="1200" b="1" i="0" u="none" strike="noStrike" kern="1200" cap="none" normalizeH="0" baseline="0" dirty="0">
                          <a:ln>
                            <a:noFill/>
                          </a:ln>
                          <a:solidFill>
                            <a:srgbClr val="45545F"/>
                          </a:solidFill>
                          <a:effectLst/>
                          <a:latin typeface="+mn-lt"/>
                          <a:ea typeface="+mn-ea"/>
                          <a:cs typeface="Calibri"/>
                        </a:rPr>
                        <a:t>Ctrl+Z</a:t>
                      </a:r>
                      <a:r>
                        <a:rPr kumimoji="0" lang="en-US" sz="1200" b="0" i="0" u="none" strike="noStrike" kern="1200" cap="none" normalizeH="0" baseline="0" dirty="0">
                          <a:ln>
                            <a:noFill/>
                          </a:ln>
                          <a:solidFill>
                            <a:srgbClr val="45545F"/>
                          </a:solidFill>
                          <a:effectLst/>
                          <a:latin typeface="+mn-lt"/>
                          <a:ea typeface="+mn-ea"/>
                          <a:cs typeface="Calibri"/>
                        </a:rPr>
                        <a: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34021006"/>
                  </a:ext>
                </a:extLst>
              </a:tr>
            </a:tbl>
          </a:graphicData>
        </a:graphic>
      </p:graphicFrame>
    </p:spTree>
    <p:extLst>
      <p:ext uri="{BB962C8B-B14F-4D97-AF65-F5344CB8AC3E}">
        <p14:creationId xmlns:p14="http://schemas.microsoft.com/office/powerpoint/2010/main" val="27572420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6C70F7-B05A-44F1-9062-DB1E6E7C7843}"/>
              </a:ext>
            </a:extLst>
          </p:cNvPr>
          <p:cNvSpPr>
            <a:spLocks noGrp="1"/>
          </p:cNvSpPr>
          <p:nvPr>
            <p:ph type="title"/>
          </p:nvPr>
        </p:nvSpPr>
        <p:spPr/>
        <p:txBody>
          <a:bodyPr/>
          <a:lstStyle/>
          <a:p>
            <a:r>
              <a:rPr lang="en-US" dirty="0"/>
              <a:t>Guidelines for Troubleshooting Process Issues</a:t>
            </a:r>
          </a:p>
        </p:txBody>
      </p:sp>
      <p:sp>
        <p:nvSpPr>
          <p:cNvPr id="3" name="Slide Number Placeholder 2">
            <a:extLst>
              <a:ext uri="{FF2B5EF4-FFF2-40B4-BE49-F238E27FC236}">
                <a16:creationId xmlns:a16="http://schemas.microsoft.com/office/drawing/2014/main" id="{77507CE8-42B4-4AD8-88BC-F32DDDD0CE7A}"/>
              </a:ext>
            </a:extLst>
          </p:cNvPr>
          <p:cNvSpPr>
            <a:spLocks noGrp="1"/>
          </p:cNvSpPr>
          <p:nvPr>
            <p:ph type="sldNum" sz="quarter" idx="4"/>
          </p:nvPr>
        </p:nvSpPr>
        <p:spPr/>
        <p:txBody>
          <a:bodyPr/>
          <a:lstStyle/>
          <a:p>
            <a:fld id="{2066355A-084C-D24E-9AD2-7E4FC41EA627}" type="slidenum">
              <a:rPr lang="en-US" smtClean="0"/>
              <a:pPr/>
              <a:t>99</a:t>
            </a:fld>
            <a:endParaRPr lang="en-US" dirty="0"/>
          </a:p>
        </p:txBody>
      </p:sp>
      <p:sp>
        <p:nvSpPr>
          <p:cNvPr id="7" name="Content Placeholder 6">
            <a:extLst>
              <a:ext uri="{FF2B5EF4-FFF2-40B4-BE49-F238E27FC236}">
                <a16:creationId xmlns:a16="http://schemas.microsoft.com/office/drawing/2014/main" id="{9EA766DD-B156-40FA-BD9D-9ED708F1AD40}"/>
              </a:ext>
            </a:extLst>
          </p:cNvPr>
          <p:cNvSpPr>
            <a:spLocks noGrp="1"/>
          </p:cNvSpPr>
          <p:nvPr>
            <p:ph idx="1"/>
          </p:nvPr>
        </p:nvSpPr>
        <p:spPr/>
        <p:txBody>
          <a:bodyPr/>
          <a:lstStyle/>
          <a:p>
            <a:r>
              <a:rPr lang="en-US" dirty="0"/>
              <a:t>Gather info about processes, particularly their PIDs.</a:t>
            </a:r>
          </a:p>
          <a:p>
            <a:r>
              <a:rPr lang="en-US" dirty="0"/>
              <a:t>Use </a:t>
            </a:r>
            <a:r>
              <a:rPr lang="en-US" dirty="0">
                <a:latin typeface="Cutive Mono" panose="020B0604020202020204" charset="0"/>
              </a:rPr>
              <a:t>ps</a:t>
            </a:r>
            <a:r>
              <a:rPr lang="en-US" dirty="0"/>
              <a:t> to print info on all running processes.</a:t>
            </a:r>
          </a:p>
          <a:p>
            <a:r>
              <a:rPr lang="en-US" dirty="0"/>
              <a:t>Use </a:t>
            </a:r>
            <a:r>
              <a:rPr lang="en-US" dirty="0">
                <a:latin typeface="Cutive Mono" panose="020B0604020202020204" charset="0"/>
              </a:rPr>
              <a:t>top</a:t>
            </a:r>
            <a:r>
              <a:rPr lang="en-US" dirty="0"/>
              <a:t> to retrieve a dynamic and interactive list of running processes.</a:t>
            </a:r>
          </a:p>
          <a:p>
            <a:r>
              <a:rPr lang="en-US" dirty="0"/>
              <a:t>Use </a:t>
            </a:r>
            <a:r>
              <a:rPr lang="en-US" dirty="0">
                <a:latin typeface="Cutive Mono" panose="020B0604020202020204" charset="0"/>
              </a:rPr>
              <a:t>systemd-analyze blame</a:t>
            </a:r>
            <a:r>
              <a:rPr lang="en-US" dirty="0"/>
              <a:t> to identify processes slowing down boot.</a:t>
            </a:r>
          </a:p>
          <a:p>
            <a:r>
              <a:rPr lang="en-US" dirty="0"/>
              <a:t>Use </a:t>
            </a:r>
            <a:r>
              <a:rPr lang="en-US" dirty="0">
                <a:latin typeface="Cutive Mono" panose="020B0604020202020204" charset="0"/>
              </a:rPr>
              <a:t>lsof</a:t>
            </a:r>
            <a:r>
              <a:rPr lang="en-US" dirty="0"/>
              <a:t> to identify processes that have open files.</a:t>
            </a:r>
          </a:p>
          <a:p>
            <a:r>
              <a:rPr lang="en-US" dirty="0"/>
              <a:t>Use </a:t>
            </a:r>
            <a:r>
              <a:rPr lang="en-US" dirty="0">
                <a:latin typeface="Cutive Mono" panose="020B0604020202020204" charset="0"/>
              </a:rPr>
              <a:t>nice</a:t>
            </a:r>
            <a:r>
              <a:rPr lang="en-US" dirty="0"/>
              <a:t> and </a:t>
            </a:r>
            <a:r>
              <a:rPr lang="en-US" dirty="0">
                <a:latin typeface="Cutive Mono" panose="020B0604020202020204" charset="0"/>
              </a:rPr>
              <a:t>renice</a:t>
            </a:r>
            <a:r>
              <a:rPr lang="en-US" dirty="0"/>
              <a:t> to prioritize processes.</a:t>
            </a:r>
          </a:p>
          <a:p>
            <a:r>
              <a:rPr lang="en-US" dirty="0"/>
              <a:t>Use </a:t>
            </a:r>
            <a:r>
              <a:rPr lang="en-US" dirty="0">
                <a:latin typeface="Cutive Mono" panose="020B0604020202020204" charset="0"/>
              </a:rPr>
              <a:t>fg</a:t>
            </a:r>
            <a:r>
              <a:rPr lang="en-US" dirty="0"/>
              <a:t>/</a:t>
            </a:r>
            <a:r>
              <a:rPr lang="en-US" dirty="0">
                <a:latin typeface="Cutive Mono" panose="020B0604020202020204" charset="0"/>
              </a:rPr>
              <a:t>bg</a:t>
            </a:r>
            <a:r>
              <a:rPr lang="en-US" dirty="0"/>
              <a:t> to manage foreground/background processes.</a:t>
            </a:r>
          </a:p>
          <a:p>
            <a:r>
              <a:rPr lang="en-US" dirty="0"/>
              <a:t>Use </a:t>
            </a:r>
            <a:r>
              <a:rPr lang="en-US" dirty="0">
                <a:latin typeface="Cutive Mono" panose="020B0604020202020204" charset="0"/>
              </a:rPr>
              <a:t>nohup</a:t>
            </a:r>
            <a:r>
              <a:rPr lang="en-US" dirty="0"/>
              <a:t> to keep command running after logoff.</a:t>
            </a:r>
          </a:p>
          <a:p>
            <a:r>
              <a:rPr lang="en-US" dirty="0"/>
              <a:t>Use </a:t>
            </a:r>
            <a:r>
              <a:rPr lang="en-US" dirty="0">
                <a:latin typeface="Cutive Mono" panose="020B0604020202020204" charset="0"/>
              </a:rPr>
              <a:t>kill</a:t>
            </a:r>
            <a:r>
              <a:rPr lang="en-US" dirty="0"/>
              <a:t> to terminate problem processes.</a:t>
            </a:r>
          </a:p>
        </p:txBody>
      </p:sp>
    </p:spTree>
    <p:extLst>
      <p:ext uri="{BB962C8B-B14F-4D97-AF65-F5344CB8AC3E}">
        <p14:creationId xmlns:p14="http://schemas.microsoft.com/office/powerpoint/2010/main" val="2712906906"/>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8A0186-83CE-4AAB-81F2-135192DDA2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F49CD7-084B-4DAD-B57A-CE3405F18442}">
  <ds:schemaRefs>
    <ds:schemaRef ds:uri="http://schemas.microsoft.com/sharepoint/v3/contenttype/forms"/>
  </ds:schemaRefs>
</ds:datastoreItem>
</file>

<file path=customXml/itemProps3.xml><?xml version="1.0" encoding="utf-8"?>
<ds:datastoreItem xmlns:ds="http://schemas.openxmlformats.org/officeDocument/2006/customXml" ds:itemID="{7F84F107-AC1A-4DA4-BD4E-71B6370A8FE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2327</TotalTime>
  <Words>7419</Words>
  <Application>Microsoft Macintosh PowerPoint</Application>
  <PresentationFormat>On-screen Show (16:9)</PresentationFormat>
  <Paragraphs>1090</Paragraphs>
  <Slides>135</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135</vt:i4>
      </vt:variant>
    </vt:vector>
  </HeadingPairs>
  <TitlesOfParts>
    <vt:vector size="141" baseType="lpstr">
      <vt:lpstr>Arial</vt:lpstr>
      <vt:lpstr>Open Sans SemiBold</vt:lpstr>
      <vt:lpstr>Cutive Mono</vt:lpstr>
      <vt:lpstr>Open Sans</vt:lpstr>
      <vt:lpstr>Calibri</vt:lpstr>
      <vt:lpstr>2_LO-CompTIA</vt:lpstr>
      <vt:lpstr>Managing System Components</vt:lpstr>
      <vt:lpstr>Topic A: Configure Localization Options</vt:lpstr>
      <vt:lpstr>Localization</vt:lpstr>
      <vt:lpstr>The /usr/share/zoneinfo/ Directory (Slide 1 of 2)</vt:lpstr>
      <vt:lpstr>The /usr/share/zoneinfo/ Directory (Slide 2 of 2)</vt:lpstr>
      <vt:lpstr>The /etc/timezone File</vt:lpstr>
      <vt:lpstr>The date Command (Slide 1 of 2)</vt:lpstr>
      <vt:lpstr>The date Command (Slide 2 of 2)</vt:lpstr>
      <vt:lpstr>The timedatectl Command (Slide 1 of 2)</vt:lpstr>
      <vt:lpstr>The timedatectl Command (Slide 2 of 2)</vt:lpstr>
      <vt:lpstr>The hwclock Command</vt:lpstr>
      <vt:lpstr>The localectl Command (Slide 1 of 2)</vt:lpstr>
      <vt:lpstr>The localectl Command (Slide 2 of 2)</vt:lpstr>
      <vt:lpstr>Character Sets and Encoding</vt:lpstr>
      <vt:lpstr>PowerPoint Presentation</vt:lpstr>
      <vt:lpstr>Activity 8-1: Discussing Localization Options</vt:lpstr>
      <vt:lpstr>Activity 8-1: Discussing Localization Options</vt:lpstr>
      <vt:lpstr>Activity 8-1: Discussing Localization Options</vt:lpstr>
      <vt:lpstr>Activity 8-1: Discussing Localization Options</vt:lpstr>
      <vt:lpstr>Activity 8-1: Discussing Localization Options</vt:lpstr>
      <vt:lpstr>Activity: Configuring Localization Options</vt:lpstr>
      <vt:lpstr>Topic B: Configure GUIs</vt:lpstr>
      <vt:lpstr>GUIs (Slide 1 of 2)</vt:lpstr>
      <vt:lpstr>GUIs (Slide 2 of 2)</vt:lpstr>
      <vt:lpstr>Display Servers</vt:lpstr>
      <vt:lpstr>The X Window System (Slide 1 of 2)</vt:lpstr>
      <vt:lpstr>The X Window System (Slide 2 of 2)</vt:lpstr>
      <vt:lpstr>X.Org Server</vt:lpstr>
      <vt:lpstr>Wayland (Slide 1 of 2)</vt:lpstr>
      <vt:lpstr>Wayland (Slide 2 of 2)</vt:lpstr>
      <vt:lpstr>X vs. Wayland</vt:lpstr>
      <vt:lpstr>Desktop Environment (Slide 1 of 2)</vt:lpstr>
      <vt:lpstr>Desktop Environment (Slide 2 of 2)</vt:lpstr>
      <vt:lpstr>Specific Desktop Environments</vt:lpstr>
      <vt:lpstr>Remote Desktop</vt:lpstr>
      <vt:lpstr>Remote Desktop Software</vt:lpstr>
      <vt:lpstr>VNC and xrdp</vt:lpstr>
      <vt:lpstr>Console Redirection</vt:lpstr>
      <vt:lpstr>SSH Port Forwarding</vt:lpstr>
      <vt:lpstr>Accessibility Options (Slide 1 of 2)</vt:lpstr>
      <vt:lpstr>Accessibility Options (Slide 2 of 2)</vt:lpstr>
      <vt:lpstr>PowerPoint Presentation</vt:lpstr>
      <vt:lpstr>Activity 8-3: Discussing GUIs</vt:lpstr>
      <vt:lpstr>Activity 8-3: Discussing GUIs</vt:lpstr>
      <vt:lpstr>Activity 8-3: Discussing GUIs</vt:lpstr>
      <vt:lpstr>Activity 8-3: Discussing GUIs</vt:lpstr>
      <vt:lpstr>Activity 8-3: Discussing GUIs</vt:lpstr>
      <vt:lpstr>Activity: Configuring GUIs</vt:lpstr>
      <vt:lpstr>Topic C: Manage Services</vt:lpstr>
      <vt:lpstr>Services and Daemons</vt:lpstr>
      <vt:lpstr>Service Management</vt:lpstr>
      <vt:lpstr>System Initialization</vt:lpstr>
      <vt:lpstr>The systemd Suite</vt:lpstr>
      <vt:lpstr>systemd Unit Files (Slide 1 of 2)</vt:lpstr>
      <vt:lpstr>systemd Unit Files (Slide 2 of 2)</vt:lpstr>
      <vt:lpstr>systemd Targets (Slide 1 of 2)</vt:lpstr>
      <vt:lpstr>systemd Targets (Slide 2 of 2)</vt:lpstr>
      <vt:lpstr>The systemctl Command (Slide 1 of 2)</vt:lpstr>
      <vt:lpstr>The systemctl Command (Slide 2 of 2)</vt:lpstr>
      <vt:lpstr>Example of Switching Targets</vt:lpstr>
      <vt:lpstr>SysVinit and Runlevels</vt:lpstr>
      <vt:lpstr>Runlevels vs. Targets</vt:lpstr>
      <vt:lpstr>The telinit and runlevel Commands</vt:lpstr>
      <vt:lpstr>The /etc/inittab File</vt:lpstr>
      <vt:lpstr>The /etc/init.d/ Directory</vt:lpstr>
      <vt:lpstr>The chkconfig Command</vt:lpstr>
      <vt:lpstr>The service Command</vt:lpstr>
      <vt:lpstr>PowerPoint Presentation</vt:lpstr>
      <vt:lpstr>Activity 8-5: Discussing Services</vt:lpstr>
      <vt:lpstr>Activity 8-5: Discussing Services</vt:lpstr>
      <vt:lpstr>Activity 8-5: Discussing Services</vt:lpstr>
      <vt:lpstr>Activity 8-5: Discussing Services</vt:lpstr>
      <vt:lpstr>Activity 8-5: Discussing Services</vt:lpstr>
      <vt:lpstr>Activity: Managing Services</vt:lpstr>
      <vt:lpstr>Topic D: Troubleshoot Process Issues</vt:lpstr>
      <vt:lpstr>Common Process Issues</vt:lpstr>
      <vt:lpstr>Process States</vt:lpstr>
      <vt:lpstr>Process IDs (Slide 1 of 2)</vt:lpstr>
      <vt:lpstr>Process IDs (Slide 2 of 2)</vt:lpstr>
      <vt:lpstr>The pgrep Command (Slide 1 of 2)</vt:lpstr>
      <vt:lpstr>The pgrep Command (Slide 2 of 2)</vt:lpstr>
      <vt:lpstr>The ps Command (Slide 1 of 2)</vt:lpstr>
      <vt:lpstr>The ps Command (Slide 2 of 2)</vt:lpstr>
      <vt:lpstr>The top Command (Slide 1 of 3)</vt:lpstr>
      <vt:lpstr>The top Command (Slide 2 of 3)</vt:lpstr>
      <vt:lpstr>The top Command (Slide 3 of 3)</vt:lpstr>
      <vt:lpstr>The systemd-analyze Command (Slide 1 of 2)</vt:lpstr>
      <vt:lpstr>The systemd-analyze Command (Slide 2 of 2)</vt:lpstr>
      <vt:lpstr>The lsof Command (Slide 1 of 2)</vt:lpstr>
      <vt:lpstr>The lsof Command (Slide 2 of 2)</vt:lpstr>
      <vt:lpstr>Process Priorities</vt:lpstr>
      <vt:lpstr>The nice Command</vt:lpstr>
      <vt:lpstr>The renice Command</vt:lpstr>
      <vt:lpstr>Foreground and Background Processes</vt:lpstr>
      <vt:lpstr>Management of Foreground and Background Processes</vt:lpstr>
      <vt:lpstr>The nohup Command</vt:lpstr>
      <vt:lpstr>Kill Commands</vt:lpstr>
      <vt:lpstr>Kill Signals</vt:lpstr>
      <vt:lpstr>Guidelines for Troubleshooting Process Issues</vt:lpstr>
      <vt:lpstr>PowerPoint Presentation</vt:lpstr>
      <vt:lpstr>Activity 8-7: Discussing Process Issues</vt:lpstr>
      <vt:lpstr>Activity 8-7: Discussing Process Issues</vt:lpstr>
      <vt:lpstr>Activity 8-7: Discussing Process Issues</vt:lpstr>
      <vt:lpstr>Activity 8-7: Discussing Process Issues</vt:lpstr>
      <vt:lpstr>Activity 8-7: Discussing Process Issues</vt:lpstr>
      <vt:lpstr>Activity: Troubleshooting Process Issues</vt:lpstr>
      <vt:lpstr>Activity: Prioritizing Processes</vt:lpstr>
      <vt:lpstr>Topic E: Troubleshoot CPU and Memory Issues</vt:lpstr>
      <vt:lpstr>Common CPU Issues</vt:lpstr>
      <vt:lpstr>The /proc/cpuinfo File (Slide 1 of 2)</vt:lpstr>
      <vt:lpstr>The /proc/cpuinfo File (Slide 2 of 2)</vt:lpstr>
      <vt:lpstr>The uptime Command (Slide 1 of 2)</vt:lpstr>
      <vt:lpstr>The uptime Command (Slide 2 of 2)</vt:lpstr>
      <vt:lpstr>The sar Command (Slide 1 of 2)</vt:lpstr>
      <vt:lpstr>The sar Command (Slide 2 of 2)</vt:lpstr>
      <vt:lpstr>Common Memory Issues</vt:lpstr>
      <vt:lpstr>The /proc/meminfo File (Slide 1 of 2)</vt:lpstr>
      <vt:lpstr>The /proc/meminfo File (Slide 2 of 2)</vt:lpstr>
      <vt:lpstr>The free Command (Slide 1 of 2)</vt:lpstr>
      <vt:lpstr>The free Command (Slide 2 of 2)</vt:lpstr>
      <vt:lpstr>The vmstat Command (Slide 1 of 2)</vt:lpstr>
      <vt:lpstr>The vmstat Command (Slide 2 of 2)</vt:lpstr>
      <vt:lpstr>OOM Killer</vt:lpstr>
      <vt:lpstr>Swap Space Configuration</vt:lpstr>
      <vt:lpstr>The mkswap Command</vt:lpstr>
      <vt:lpstr>Swap Partition Management Commands</vt:lpstr>
      <vt:lpstr>Guidelines for Troubleshooting CPU and Memory Issues</vt:lpstr>
      <vt:lpstr>PowerPoint Presentation</vt:lpstr>
      <vt:lpstr>Activity 8-10: Discussing CPU and Memory Issues</vt:lpstr>
      <vt:lpstr>Activity 8-10: Discussing CPU and Memory Issues</vt:lpstr>
      <vt:lpstr>Activity 8-10: Discussing CPU and Memory Issues</vt:lpstr>
      <vt:lpstr>Activity 8-10: Discussing CPU and Memory Issues</vt:lpstr>
      <vt:lpstr>Activity 8-10: Discussing CPU and Memory Issues</vt:lpstr>
      <vt:lpstr>Activity: Troubleshooting CPU and Memory Issues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System Components</dc:title>
  <dc:subject/>
  <dc:creator>Jason Nufryk</dc:creator>
  <cp:keywords/>
  <dc:description/>
  <cp:lastModifiedBy>Danielle Andries</cp:lastModifiedBy>
  <cp:revision>199</cp:revision>
  <dcterms:created xsi:type="dcterms:W3CDTF">2018-09-18T20:28:33Z</dcterms:created>
  <dcterms:modified xsi:type="dcterms:W3CDTF">2019-10-03T19:43:51Z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